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9"/>
  </p:notesMasterIdLst>
  <p:sldIdLst>
    <p:sldId id="33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787"/>
    <a:srgbClr val="4764B0"/>
    <a:srgbClr val="55639D"/>
    <a:srgbClr val="89B895"/>
    <a:srgbClr val="2B324F"/>
    <a:srgbClr val="7783B5"/>
    <a:srgbClr val="959EC5"/>
    <a:srgbClr val="CED2E4"/>
    <a:srgbClr val="4D9DA3"/>
    <a:srgbClr val="DC0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17" autoAdjust="0"/>
    <p:restoredTop sz="93435" autoAdjust="0"/>
  </p:normalViewPr>
  <p:slideViewPr>
    <p:cSldViewPr snapToGrid="0">
      <p:cViewPr varScale="1">
        <p:scale>
          <a:sx n="107" d="100"/>
          <a:sy n="107" d="100"/>
        </p:scale>
        <p:origin x="13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1:09:43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6165 128,'37'-42'0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1:09:43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6165 128,'37'-42'0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2T22:04:19.9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6165 128,'37'-42'0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6165 128,'37'-42'0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2T22:07:44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6165 128,'37'-42'0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2T22:07:48.4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6165 128,'37'-42'0</inkml:trace>
</inkml:ink>
</file>

<file path=ppt/ink/ink7.xml><?xml version="1.0" encoding="utf-8"?>
<inkml:ink xmlns:inkml="http://www.w3.org/2003/InkML">
  <inkml:definitions/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83A7-9749-4A28-965A-14BDB572FF05}" type="datetimeFigureOut">
              <a:rPr lang="ko-KR" altLang="en-US" smtClean="0"/>
              <a:t>2016-08-03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98ECC-DDBE-483D-A023-60A02BA84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0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089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045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468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71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546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840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34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39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968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69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5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98ECC-DDBE-483D-A023-60A02BA84AE3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5580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323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위의 표는 Vision Cube의 각 서브시스템의 Mass Budget입니다. 표에서 알 수 있듯이 총 질량이 2.77kg이므로 2</a:t>
            </a:r>
            <a:r>
              <a:rPr lang="en-US" altLang="ko-KR" dirty="0"/>
              <a:t>U</a:t>
            </a:r>
            <a:r>
              <a:rPr lang="en-US" altLang="ko-KR" baseline="0" dirty="0"/>
              <a:t> </a:t>
            </a:r>
            <a:r>
              <a:rPr lang="ko-KR" altLang="en-US" baseline="0" dirty="0"/>
              <a:t>규격보다 다소 높은 것을 알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추후 개발과정에서 각 서브시스템의 질량을 줄임으로써 </a:t>
            </a:r>
            <a:r>
              <a:rPr lang="en-US" altLang="ko-KR" baseline="0" dirty="0"/>
              <a:t>2U</a:t>
            </a:r>
            <a:r>
              <a:rPr lang="ko-KR" altLang="en-US" baseline="0" dirty="0"/>
              <a:t>규격에 맞춰갈 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8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위의 표는 Vision Cube의 각 서브시스템의 Mass Budget입니다. 표에서 알 수 있듯이 총 질량이 2.77kg이므로 2</a:t>
            </a:r>
            <a:r>
              <a:rPr lang="en-US" altLang="ko-KR" dirty="0"/>
              <a:t>U</a:t>
            </a:r>
            <a:r>
              <a:rPr lang="en-US" altLang="ko-KR" baseline="0" dirty="0"/>
              <a:t> </a:t>
            </a:r>
            <a:r>
              <a:rPr lang="ko-KR" altLang="en-US" baseline="0" dirty="0"/>
              <a:t>규격보다 다소 높은 것을 알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추후 개발과정에서 각 서브시스템의 질량을 줄임으로써 </a:t>
            </a:r>
            <a:r>
              <a:rPr lang="en-US" altLang="ko-KR" baseline="0" dirty="0"/>
              <a:t>2U</a:t>
            </a:r>
            <a:r>
              <a:rPr lang="ko-KR" altLang="en-US" baseline="0" dirty="0"/>
              <a:t>규격에 맞춰갈 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611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8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I, A </a:t>
            </a:r>
            <a:r>
              <a:rPr lang="ko-KR" altLang="en-US" dirty="0"/>
              <a:t>수준의 요구조건은 설계에 반영되어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2690E-5898-41F6-8DC7-4B43F13976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39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 </a:t>
            </a:r>
            <a:r>
              <a:rPr lang="ko-KR" altLang="en-US" dirty="0" err="1"/>
              <a:t>구조계는</a:t>
            </a:r>
            <a:r>
              <a:rPr lang="ko-KR" altLang="en-US" dirty="0"/>
              <a:t> 지정된 임무기간 동안 구조체 및 </a:t>
            </a:r>
            <a:r>
              <a:rPr lang="ko-KR" altLang="en-US" dirty="0" err="1"/>
              <a:t>전장품을</a:t>
            </a:r>
            <a:r>
              <a:rPr lang="ko-KR" altLang="en-US" dirty="0"/>
              <a:t> 포함한 모든 </a:t>
            </a:r>
            <a:r>
              <a:rPr lang="ko-KR" altLang="en-US" dirty="0" err="1"/>
              <a:t>구성품이</a:t>
            </a:r>
            <a:r>
              <a:rPr lang="ko-KR" altLang="en-US" dirty="0"/>
              <a:t> 발사 및 저궤도 우주환경에서 생존 가능하도록 보호하는 역할을 수행합니다. 임무 요구 조건에 따라 VisionCube는 2U 규격으로 제작될 예정이므로 VisionCube 외형 프레임의 크기는 227x113x113mm 이하가 되어야 하고, </a:t>
            </a:r>
            <a:r>
              <a:rPr lang="ko-KR" altLang="en-US" dirty="0" err="1"/>
              <a:t>아노다이즈된</a:t>
            </a:r>
            <a:r>
              <a:rPr lang="ko-KR" altLang="en-US" dirty="0"/>
              <a:t> 알루미늄 7075 재질을 사용할 예정입니다.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8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43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16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596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78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noFill/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 sz="4062" b="1">
                <a:ln w="6350">
                  <a:solidFill>
                    <a:schemeClr val="bg1"/>
                  </a:solidFill>
                </a:ln>
                <a:solidFill>
                  <a:srgbClr val="362D7C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 w="3175">
                  <a:solidFill>
                    <a:schemeClr val="bg1"/>
                  </a:solidFill>
                </a:ln>
                <a:solidFill>
                  <a:srgbClr val="362D7C"/>
                </a:solidFill>
              </a:defRPr>
            </a:lvl1pPr>
            <a:lvl2pPr marL="359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8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8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7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7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7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A499-E82F-432C-A282-98CBCA352184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4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9D6-6198-4466-8077-DD24DBC71B08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BBE1-7BE0-4589-9CBA-1BBBBA6D4FC5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86" y="1600187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062" y="1600187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14" y="3984188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890" y="3984188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2016-08-03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006" y="6356300"/>
            <a:ext cx="2133536" cy="365122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783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97583"/>
            <a:ext cx="5410944" cy="634081"/>
          </a:xfrm>
        </p:spPr>
        <p:txBody>
          <a:bodyPr>
            <a:normAutofit/>
          </a:bodyPr>
          <a:lstStyle>
            <a:lvl1pPr algn="l">
              <a:defRPr sz="3046" b="1">
                <a:solidFill>
                  <a:srgbClr val="413787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851" y="980729"/>
            <a:ext cx="8663141" cy="5428384"/>
          </a:xfrm>
        </p:spPr>
        <p:txBody>
          <a:bodyPr/>
          <a:lstStyle>
            <a:lvl1pPr marL="269747" indent="-269747">
              <a:buFont typeface="Courier New" pitchFamily="49" charset="0"/>
              <a:buChar char="o"/>
              <a:defRPr sz="1846">
                <a:solidFill>
                  <a:schemeClr val="tx1"/>
                </a:solidFill>
              </a:defRPr>
            </a:lvl1pPr>
            <a:lvl2pPr marL="332316">
              <a:defRPr sz="1662">
                <a:solidFill>
                  <a:schemeClr val="tx1"/>
                </a:solidFill>
              </a:defRPr>
            </a:lvl2pPr>
            <a:lvl3pPr marL="498474" indent="-179832">
              <a:buFont typeface="Arial" pitchFamily="34" charset="0"/>
              <a:buChar char="•"/>
              <a:defRPr sz="1477">
                <a:solidFill>
                  <a:schemeClr val="tx1"/>
                </a:solidFill>
              </a:defRPr>
            </a:lvl3pPr>
            <a:lvl4pPr marL="598169">
              <a:defRPr sz="1292">
                <a:solidFill>
                  <a:schemeClr val="tx1"/>
                </a:solidFill>
              </a:defRPr>
            </a:lvl4pPr>
            <a:lvl5pPr marL="764327">
              <a:defRPr sz="1108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760167" y="6580956"/>
            <a:ext cx="759654" cy="203509"/>
          </a:xfrm>
        </p:spPr>
        <p:txBody>
          <a:bodyPr/>
          <a:lstStyle>
            <a:lvl1pPr algn="ctr">
              <a:defRPr/>
            </a:lvl1pPr>
          </a:lstStyle>
          <a:p>
            <a:fld id="{1EBE19AE-E50A-4C71-B0A7-D3D5A3F289D4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1454" y="6543398"/>
            <a:ext cx="395811" cy="257693"/>
          </a:xfrm>
          <a:prstGeom prst="rect">
            <a:avLst/>
          </a:prstGeom>
        </p:spPr>
        <p:txBody>
          <a:bodyPr/>
          <a:lstStyle>
            <a:lvl1pPr algn="r">
              <a:defRPr sz="101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3139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1pPr>
            <a:lvl2pPr marL="359664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2pPr>
            <a:lvl3pPr marL="71932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3pPr>
            <a:lvl4pPr marL="1078991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4pPr>
            <a:lvl5pPr marL="1438654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5pPr>
            <a:lvl6pPr marL="1798318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6pPr>
            <a:lvl7pPr marL="2157982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7pPr>
            <a:lvl8pPr marL="2517645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8pPr>
            <a:lvl9pPr marL="2877309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24D0-DDD4-4253-A68A-80B800A96D93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9664" indent="0">
              <a:buNone/>
              <a:defRPr sz="1569" b="1"/>
            </a:lvl2pPr>
            <a:lvl3pPr marL="719328" indent="0">
              <a:buNone/>
              <a:defRPr sz="1385" b="1"/>
            </a:lvl3pPr>
            <a:lvl4pPr marL="1078991" indent="0">
              <a:buNone/>
              <a:defRPr sz="1292" b="1"/>
            </a:lvl4pPr>
            <a:lvl5pPr marL="1438654" indent="0">
              <a:buNone/>
              <a:defRPr sz="1292" b="1"/>
            </a:lvl5pPr>
            <a:lvl6pPr marL="1798318" indent="0">
              <a:buNone/>
              <a:defRPr sz="1292" b="1"/>
            </a:lvl6pPr>
            <a:lvl7pPr marL="2157982" indent="0">
              <a:buNone/>
              <a:defRPr sz="1292" b="1"/>
            </a:lvl7pPr>
            <a:lvl8pPr marL="2517645" indent="0">
              <a:buNone/>
              <a:defRPr sz="1292" b="1"/>
            </a:lvl8pPr>
            <a:lvl9pPr marL="2877309" indent="0">
              <a:buNone/>
              <a:defRPr sz="12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46"/>
            </a:lvl1pPr>
            <a:lvl2pPr>
              <a:defRPr sz="1569"/>
            </a:lvl2pPr>
            <a:lvl3pPr>
              <a:defRPr sz="1385"/>
            </a:lvl3pPr>
            <a:lvl4pPr>
              <a:defRPr sz="1292"/>
            </a:lvl4pPr>
            <a:lvl5pPr>
              <a:defRPr sz="1292"/>
            </a:lvl5pPr>
            <a:lvl6pPr>
              <a:defRPr sz="1292"/>
            </a:lvl6pPr>
            <a:lvl7pPr>
              <a:defRPr sz="1292"/>
            </a:lvl7pPr>
            <a:lvl8pPr>
              <a:defRPr sz="1292"/>
            </a:lvl8pPr>
            <a:lvl9pPr>
              <a:defRPr sz="12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3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9664" indent="0">
              <a:buNone/>
              <a:defRPr sz="1569" b="1"/>
            </a:lvl2pPr>
            <a:lvl3pPr marL="719328" indent="0">
              <a:buNone/>
              <a:defRPr sz="1385" b="1"/>
            </a:lvl3pPr>
            <a:lvl4pPr marL="1078991" indent="0">
              <a:buNone/>
              <a:defRPr sz="1292" b="1"/>
            </a:lvl4pPr>
            <a:lvl5pPr marL="1438654" indent="0">
              <a:buNone/>
              <a:defRPr sz="1292" b="1"/>
            </a:lvl5pPr>
            <a:lvl6pPr marL="1798318" indent="0">
              <a:buNone/>
              <a:defRPr sz="1292" b="1"/>
            </a:lvl6pPr>
            <a:lvl7pPr marL="2157982" indent="0">
              <a:buNone/>
              <a:defRPr sz="1292" b="1"/>
            </a:lvl7pPr>
            <a:lvl8pPr marL="2517645" indent="0">
              <a:buNone/>
              <a:defRPr sz="1292" b="1"/>
            </a:lvl8pPr>
            <a:lvl9pPr marL="2877309" indent="0">
              <a:buNone/>
              <a:defRPr sz="12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46"/>
            </a:lvl1pPr>
            <a:lvl2pPr>
              <a:defRPr sz="1569"/>
            </a:lvl2pPr>
            <a:lvl3pPr>
              <a:defRPr sz="1385"/>
            </a:lvl3pPr>
            <a:lvl4pPr>
              <a:defRPr sz="1292"/>
            </a:lvl4pPr>
            <a:lvl5pPr>
              <a:defRPr sz="1292"/>
            </a:lvl5pPr>
            <a:lvl6pPr>
              <a:defRPr sz="1292"/>
            </a:lvl6pPr>
            <a:lvl7pPr>
              <a:defRPr sz="1292"/>
            </a:lvl7pPr>
            <a:lvl8pPr>
              <a:defRPr sz="1292"/>
            </a:lvl8pPr>
            <a:lvl9pPr>
              <a:defRPr sz="12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BA76-5856-4760-B30F-D50736C86751}" type="datetime1">
              <a:rPr lang="en-US" smtClean="0"/>
              <a:t>8/3/2016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3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569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569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0EF8-8EAA-40D3-8659-F3500327C0E6}" type="datetime1">
              <a:rPr lang="en-US" smtClean="0"/>
              <a:t>8/3/2016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7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2A3A-3184-483B-BEE4-12473B63CCC6}" type="datetime1">
              <a:rPr lang="en-US" smtClean="0"/>
              <a:t>8/3/2016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160-FB7A-48B4-B803-D05AD1E883B8}" type="datetime1">
              <a:rPr lang="en-US" smtClean="0"/>
              <a:t>8/3/2016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1"/>
            <a:ext cx="3008313" cy="1162051"/>
          </a:xfrm>
        </p:spPr>
        <p:txBody>
          <a:bodyPr anchor="b"/>
          <a:lstStyle>
            <a:lvl1pPr algn="l">
              <a:defRPr sz="1569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2492"/>
            </a:lvl1pPr>
            <a:lvl2pPr>
              <a:defRPr sz="2215"/>
            </a:lvl2pPr>
            <a:lvl3pPr>
              <a:defRPr sz="1846"/>
            </a:lvl3pPr>
            <a:lvl4pPr>
              <a:defRPr sz="1569"/>
            </a:lvl4pPr>
            <a:lvl5pPr>
              <a:defRPr sz="1569"/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108"/>
            </a:lvl1pPr>
            <a:lvl2pPr marL="359664" indent="0">
              <a:buNone/>
              <a:defRPr sz="923"/>
            </a:lvl2pPr>
            <a:lvl3pPr marL="719328" indent="0">
              <a:buNone/>
              <a:defRPr sz="831"/>
            </a:lvl3pPr>
            <a:lvl4pPr marL="1078991" indent="0">
              <a:buNone/>
              <a:defRPr sz="738"/>
            </a:lvl4pPr>
            <a:lvl5pPr marL="1438654" indent="0">
              <a:buNone/>
              <a:defRPr sz="738"/>
            </a:lvl5pPr>
            <a:lvl6pPr marL="1798318" indent="0">
              <a:buNone/>
              <a:defRPr sz="738"/>
            </a:lvl6pPr>
            <a:lvl7pPr marL="2157982" indent="0">
              <a:buNone/>
              <a:defRPr sz="738"/>
            </a:lvl7pPr>
            <a:lvl8pPr marL="2517645" indent="0">
              <a:buNone/>
              <a:defRPr sz="738"/>
            </a:lvl8pPr>
            <a:lvl9pPr marL="2877309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F7EA-671B-407C-A753-BE2DF803884E}" type="datetime1">
              <a:rPr lang="en-US" smtClean="0"/>
              <a:t>8/3/2016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1569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92"/>
            </a:lvl1pPr>
            <a:lvl2pPr marL="359664" indent="0">
              <a:buNone/>
              <a:defRPr sz="2215"/>
            </a:lvl2pPr>
            <a:lvl3pPr marL="719328" indent="0">
              <a:buNone/>
              <a:defRPr sz="1846"/>
            </a:lvl3pPr>
            <a:lvl4pPr marL="1078991" indent="0">
              <a:buNone/>
              <a:defRPr sz="1569"/>
            </a:lvl4pPr>
            <a:lvl5pPr marL="1438654" indent="0">
              <a:buNone/>
              <a:defRPr sz="1569"/>
            </a:lvl5pPr>
            <a:lvl6pPr marL="1798318" indent="0">
              <a:buNone/>
              <a:defRPr sz="1569"/>
            </a:lvl6pPr>
            <a:lvl7pPr marL="2157982" indent="0">
              <a:buNone/>
              <a:defRPr sz="1569"/>
            </a:lvl7pPr>
            <a:lvl8pPr marL="2517645" indent="0">
              <a:buNone/>
              <a:defRPr sz="1569"/>
            </a:lvl8pPr>
            <a:lvl9pPr marL="2877309" indent="0">
              <a:buNone/>
              <a:defRPr sz="156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108"/>
            </a:lvl1pPr>
            <a:lvl2pPr marL="359664" indent="0">
              <a:buNone/>
              <a:defRPr sz="923"/>
            </a:lvl2pPr>
            <a:lvl3pPr marL="719328" indent="0">
              <a:buNone/>
              <a:defRPr sz="831"/>
            </a:lvl3pPr>
            <a:lvl4pPr marL="1078991" indent="0">
              <a:buNone/>
              <a:defRPr sz="738"/>
            </a:lvl4pPr>
            <a:lvl5pPr marL="1438654" indent="0">
              <a:buNone/>
              <a:defRPr sz="738"/>
            </a:lvl5pPr>
            <a:lvl6pPr marL="1798318" indent="0">
              <a:buNone/>
              <a:defRPr sz="738"/>
            </a:lvl6pPr>
            <a:lvl7pPr marL="2157982" indent="0">
              <a:buNone/>
              <a:defRPr sz="738"/>
            </a:lvl7pPr>
            <a:lvl8pPr marL="2517645" indent="0">
              <a:buNone/>
              <a:defRPr sz="738"/>
            </a:lvl8pPr>
            <a:lvl9pPr marL="2877309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A06E-8EA5-45F2-BC2C-633B1144EFF2}" type="datetime1">
              <a:rPr lang="en-US" smtClean="0"/>
              <a:t>8/3/2016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721798" y="6589269"/>
            <a:ext cx="773748" cy="195196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DA1F-5E97-483F-8171-30DA8456C92F}" type="datetime1">
              <a:rPr lang="en-US" smtClean="0"/>
              <a:t>8/3/2016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5369"/>
            <a:ext cx="2895600" cy="2043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2842" y="6543398"/>
            <a:ext cx="375351" cy="257693"/>
          </a:xfrm>
          <a:prstGeom prst="rect">
            <a:avLst/>
          </a:prstGeom>
        </p:spPr>
        <p:txBody>
          <a:bodyPr/>
          <a:lstStyle>
            <a:lvl1pPr algn="r">
              <a:defRPr sz="101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12130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lvl1pPr algn="ctr" defTabSz="719328" rtl="0" eaLnBrk="1" latinLnBrk="1" hangingPunct="1">
        <a:spcBef>
          <a:spcPct val="0"/>
        </a:spcBef>
        <a:buNone/>
        <a:defRPr sz="3415" kern="1200">
          <a:solidFill>
            <a:srgbClr val="413787"/>
          </a:solidFill>
          <a:latin typeface="+mj-lt"/>
          <a:ea typeface="+mj-ea"/>
          <a:cs typeface="+mj-cs"/>
        </a:defRPr>
      </a:lvl1pPr>
    </p:titleStyle>
    <p:bodyStyle>
      <a:lvl1pPr marL="269747" indent="-269747" algn="l" defTabSz="719328" rtl="0" eaLnBrk="1" latinLnBrk="1" hangingPunct="1">
        <a:spcBef>
          <a:spcPct val="20000"/>
        </a:spcBef>
        <a:buFont typeface="Arial" pitchFamily="34" charset="0"/>
        <a:buChar char="•"/>
        <a:defRPr sz="2492" kern="1200">
          <a:solidFill>
            <a:srgbClr val="413787"/>
          </a:solidFill>
          <a:latin typeface="+mn-lt"/>
          <a:ea typeface="+mn-ea"/>
          <a:cs typeface="+mn-cs"/>
        </a:defRPr>
      </a:lvl1pPr>
      <a:lvl2pPr marL="584453" indent="-224790" algn="l" defTabSz="719328" rtl="0" eaLnBrk="1" latinLnBrk="1" hangingPunct="1">
        <a:spcBef>
          <a:spcPct val="20000"/>
        </a:spcBef>
        <a:buFont typeface="Arial" pitchFamily="34" charset="0"/>
        <a:buChar char="–"/>
        <a:defRPr sz="2215" kern="1200">
          <a:solidFill>
            <a:srgbClr val="413787"/>
          </a:solidFill>
          <a:latin typeface="+mn-lt"/>
          <a:ea typeface="+mn-ea"/>
          <a:cs typeface="+mn-cs"/>
        </a:defRPr>
      </a:lvl2pPr>
      <a:lvl3pPr marL="899159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rgbClr val="413787"/>
          </a:solidFill>
          <a:latin typeface="+mn-lt"/>
          <a:ea typeface="+mn-ea"/>
          <a:cs typeface="+mn-cs"/>
        </a:defRPr>
      </a:lvl3pPr>
      <a:lvl4pPr marL="1258822" indent="-179832" algn="l" defTabSz="719328" rtl="0" eaLnBrk="1" latinLnBrk="1" hangingPunct="1">
        <a:spcBef>
          <a:spcPct val="20000"/>
        </a:spcBef>
        <a:buFont typeface="Arial" pitchFamily="34" charset="0"/>
        <a:buChar char="–"/>
        <a:defRPr sz="1569" kern="1200">
          <a:solidFill>
            <a:srgbClr val="413787"/>
          </a:solidFill>
          <a:latin typeface="+mn-lt"/>
          <a:ea typeface="+mn-ea"/>
          <a:cs typeface="+mn-cs"/>
        </a:defRPr>
      </a:lvl4pPr>
      <a:lvl5pPr marL="1618486" indent="-179832" algn="l" defTabSz="719328" rtl="0" eaLnBrk="1" latinLnBrk="1" hangingPunct="1">
        <a:spcBef>
          <a:spcPct val="20000"/>
        </a:spcBef>
        <a:buFont typeface="Arial" pitchFamily="34" charset="0"/>
        <a:buChar char="»"/>
        <a:defRPr sz="1569" kern="1200">
          <a:solidFill>
            <a:srgbClr val="413787"/>
          </a:solidFill>
          <a:latin typeface="+mn-lt"/>
          <a:ea typeface="+mn-ea"/>
          <a:cs typeface="+mn-cs"/>
        </a:defRPr>
      </a:lvl5pPr>
      <a:lvl6pPr marL="1978150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6pPr>
      <a:lvl7pPr marL="2337814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7pPr>
      <a:lvl8pPr marL="2697477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8pPr>
      <a:lvl9pPr marL="3057141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9664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19328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78991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38654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98318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57982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517645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77309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4738" y="2263238"/>
            <a:ext cx="7575397" cy="1252566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C&amp;DHS(Command &amp;</a:t>
            </a:r>
            <a:b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Data Handling System)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5103752" y="4735848"/>
            <a:ext cx="3476167" cy="1019564"/>
          </a:xfrm>
        </p:spPr>
        <p:txBody>
          <a:bodyPr>
            <a:normAutofit/>
          </a:bodyPr>
          <a:lstStyle/>
          <a:p>
            <a:pPr algn="l"/>
            <a:r>
              <a:rPr lang="ko-KR" altLang="en-US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  <a: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46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김이삭</a:t>
            </a:r>
            <a:endParaRPr lang="en-US" altLang="ko-KR" sz="1846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ko-KR" altLang="en-US" sz="1846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파트원</a:t>
            </a:r>
            <a: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김현근</a:t>
            </a:r>
            <a: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파트장</a:t>
            </a:r>
            <a: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), </a:t>
            </a:r>
            <a:r>
              <a:rPr lang="ko-KR" altLang="en-US" sz="1846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김이삭</a:t>
            </a:r>
            <a: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b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</a:t>
            </a:r>
            <a:r>
              <a:rPr lang="ko-KR" altLang="en-US" sz="1846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김세호</a:t>
            </a:r>
            <a:endParaRPr lang="en-US" sz="1846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22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5562896" y="1536106"/>
            <a:ext cx="2959327" cy="345344"/>
          </a:xfrm>
          <a:prstGeom prst="rect">
            <a:avLst/>
          </a:prstGeom>
          <a:noFill/>
          <a:ln>
            <a:noFill/>
          </a:ln>
        </p:spPr>
        <p:txBody>
          <a:bodyPr lIns="77900" tIns="77900" rIns="77900" bIns="77900" anchor="t" anchorCtr="0">
            <a:noAutofit/>
          </a:bodyPr>
          <a:lstStyle/>
          <a:p>
            <a:pPr defTabSz="779173"/>
            <a:r>
              <a:rPr lang="ko" altLang="en-US" sz="1193" kern="0" dirty="0">
                <a:solidFill>
                  <a:sysClr val="windowText" lastClr="000000"/>
                </a:solidFill>
              </a:rPr>
              <a:t>검토할 것</a:t>
            </a:r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/>
          </p:nvPr>
        </p:nvGraphicFramePr>
        <p:xfrm>
          <a:off x="550016" y="1169059"/>
          <a:ext cx="7996745" cy="36884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728">
                  <a:extLst>
                    <a:ext uri="{9D8B030D-6E8A-4147-A177-3AD203B41FA5}">
                      <a16:colId xmlns:a16="http://schemas.microsoft.com/office/drawing/2014/main" val="1243683723"/>
                    </a:ext>
                  </a:extLst>
                </a:gridCol>
                <a:gridCol w="2002234">
                  <a:extLst>
                    <a:ext uri="{9D8B030D-6E8A-4147-A177-3AD203B41FA5}">
                      <a16:colId xmlns:a16="http://schemas.microsoft.com/office/drawing/2014/main" val="1019281641"/>
                    </a:ext>
                  </a:extLst>
                </a:gridCol>
                <a:gridCol w="581293">
                  <a:extLst>
                    <a:ext uri="{9D8B030D-6E8A-4147-A177-3AD203B41FA5}">
                      <a16:colId xmlns:a16="http://schemas.microsoft.com/office/drawing/2014/main" val="163405697"/>
                    </a:ext>
                  </a:extLst>
                </a:gridCol>
                <a:gridCol w="4450490">
                  <a:extLst>
                    <a:ext uri="{9D8B030D-6E8A-4147-A177-3AD203B41FA5}">
                      <a16:colId xmlns:a16="http://schemas.microsoft.com/office/drawing/2014/main" val="973956283"/>
                    </a:ext>
                  </a:extLst>
                </a:gridCol>
              </a:tblGrid>
              <a:tr h="315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우선순위</a:t>
                      </a:r>
                    </a:p>
                  </a:txBody>
                  <a:tcPr marL="71920" marR="71920" marT="35960" marB="35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Task</a:t>
                      </a:r>
                      <a:endParaRPr lang="ko-KR" altLang="en-US" sz="1100" dirty="0"/>
                    </a:p>
                  </a:txBody>
                  <a:tcPr marL="71920" marR="71920" marT="35960" marB="35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빈도</a:t>
                      </a:r>
                    </a:p>
                  </a:txBody>
                  <a:tcPr marL="71920" marR="71920" marT="35960" marB="35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</a:p>
                  </a:txBody>
                  <a:tcPr marL="71920" marR="71920" marT="35960" marB="35960"/>
                </a:tc>
                <a:extLst>
                  <a:ext uri="{0D108BD9-81ED-4DB2-BD59-A6C34878D82A}">
                    <a16:rowId xmlns:a16="http://schemas.microsoft.com/office/drawing/2014/main" val="3566398022"/>
                  </a:ext>
                </a:extLst>
              </a:tr>
              <a:tr h="315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Pre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Initialize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0Hz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위성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분리 직후부터 임무 시작 전까지의 초기 단계 수행</a:t>
                      </a: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3137220637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Watchdog timer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0Hz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Task</a:t>
                      </a:r>
                      <a:r>
                        <a:rPr lang="ko-KR" altLang="en-US" sz="1100" baseline="0" dirty="0"/>
                        <a:t>의 프로세스 과다 점유 혹은 무한 루프와 같은 </a:t>
                      </a:r>
                      <a:r>
                        <a:rPr lang="en-US" altLang="ko-KR" sz="1100" baseline="0" dirty="0"/>
                        <a:t>Task</a:t>
                      </a:r>
                      <a:r>
                        <a:rPr lang="ko-KR" altLang="en-US" sz="1100" baseline="0" dirty="0"/>
                        <a:t>들의 프로그램적 오류를 감시하여 해당 오류에서 벗어남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345012443"/>
                  </a:ext>
                </a:extLst>
              </a:tr>
              <a:tr h="564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Mission Manager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1Hz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주어진 환경과 지상국의 명령에 따라 임무를 수행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baseline="0" dirty="0"/>
                        <a:t>메가번개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감지 시 </a:t>
                      </a:r>
                      <a:r>
                        <a:rPr lang="en-US" altLang="ko-KR" sz="1100" baseline="0" dirty="0"/>
                        <a:t>interrupt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306918695"/>
                  </a:ext>
                </a:extLst>
              </a:tr>
              <a:tr h="9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Communication Manager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2Hz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지상국과의</a:t>
                      </a:r>
                      <a:r>
                        <a:rPr lang="ko-KR" altLang="en-US" sz="1100" dirty="0"/>
                        <a:t> 통신을 위해 데이터 포맷 변경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통신계로</a:t>
                      </a:r>
                      <a:r>
                        <a:rPr lang="ko-KR" altLang="en-US" sz="1100" dirty="0"/>
                        <a:t> 데이터 전송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통신계로부터 지상국의 명령 수신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CS</a:t>
                      </a:r>
                      <a:r>
                        <a:rPr lang="en-US" altLang="ko-KR" sz="1100" baseline="0" dirty="0"/>
                        <a:t> Part</a:t>
                      </a:r>
                      <a:r>
                        <a:rPr lang="ko-KR" altLang="en-US" sz="1100" baseline="0" dirty="0"/>
                        <a:t>로 부터 지상국과 연결 시 </a:t>
                      </a:r>
                      <a:r>
                        <a:rPr lang="en-US" altLang="ko-KR" sz="1100" baseline="0" dirty="0"/>
                        <a:t>interrupt</a:t>
                      </a:r>
                      <a:endParaRPr lang="en-US" altLang="ko-KR" sz="11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2409908502"/>
                  </a:ext>
                </a:extLst>
              </a:tr>
              <a:tr h="9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Housekeeping Manger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3Hz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위성의 모든 시스템의 전반적인 상태를 점검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배터리 잔량 점검을 통한 임무 </a:t>
                      </a:r>
                      <a:r>
                        <a:rPr lang="ko-KR" altLang="en-US" sz="1100" dirty="0" err="1"/>
                        <a:t>재계획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Daylight</a:t>
                      </a:r>
                      <a:r>
                        <a:rPr lang="ko-KR" altLang="en-US" sz="1100" dirty="0"/>
                        <a:t>시 전력 충전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오류 발생시 개별 복구 신호 및 비상 신호 발생</a:t>
                      </a: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2892286996"/>
                  </a:ext>
                </a:extLst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550016" y="5006207"/>
            <a:ext cx="3720203" cy="735848"/>
          </a:xfrm>
          <a:prstGeom prst="rect">
            <a:avLst/>
          </a:prstGeom>
        </p:spPr>
        <p:txBody>
          <a:bodyPr vert="horz" lIns="61290" tIns="30645" rIns="61290" bIns="30645" rtlCol="0" anchor="t">
            <a:normAutofit fontScale="70000" lnSpcReduction="20000"/>
          </a:bodyPr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9003" indent="-249003" defTabSz="664012">
              <a:lnSpc>
                <a:spcPct val="110000"/>
              </a:lnSpc>
            </a:pPr>
            <a:r>
              <a:rPr lang="ko-KR" altLang="en-US" sz="1573" dirty="0">
                <a:solidFill>
                  <a:prstClr val="black"/>
                </a:solidFill>
              </a:rPr>
              <a:t>개발 환경 선정</a:t>
            </a:r>
            <a:endParaRPr lang="ko-KR" altLang="en-US" sz="1573" dirty="0"/>
          </a:p>
          <a:p>
            <a:pPr marL="306761" lvl="1" indent="-207504" defTabSz="664012">
              <a:lnSpc>
                <a:spcPct val="110000"/>
              </a:lnSpc>
            </a:pPr>
            <a:r>
              <a:rPr lang="en-US" altLang="ko-KR" sz="1416" dirty="0">
                <a:solidFill>
                  <a:prstClr val="black"/>
                </a:solidFill>
              </a:rPr>
              <a:t>OS : </a:t>
            </a:r>
            <a:r>
              <a:rPr lang="en-US" altLang="ko-KR" sz="1416" dirty="0" err="1">
                <a:solidFill>
                  <a:prstClr val="black"/>
                </a:solidFill>
              </a:rPr>
              <a:t>freeRTOS</a:t>
            </a:r>
            <a:endParaRPr lang="en-US" altLang="ko-KR" sz="1416" dirty="0">
              <a:solidFill>
                <a:prstClr val="black"/>
              </a:solidFill>
            </a:endParaRPr>
          </a:p>
          <a:p>
            <a:pPr marL="306761" lvl="1" indent="-207504" defTabSz="664012">
              <a:lnSpc>
                <a:spcPct val="110000"/>
              </a:lnSpc>
            </a:pPr>
            <a:r>
              <a:rPr lang="en-US" altLang="ko-KR" sz="1416" dirty="0">
                <a:solidFill>
                  <a:prstClr val="black"/>
                </a:solidFill>
              </a:rPr>
              <a:t>Toolchain : </a:t>
            </a:r>
            <a:r>
              <a:rPr lang="en-US" altLang="ko-KR" sz="1416" dirty="0" err="1">
                <a:solidFill>
                  <a:prstClr val="black"/>
                </a:solidFill>
              </a:rPr>
              <a:t>Atollic</a:t>
            </a:r>
            <a:r>
              <a:rPr lang="en-US" altLang="ko-KR" sz="1416" dirty="0">
                <a:solidFill>
                  <a:prstClr val="black"/>
                </a:solidFill>
              </a:rPr>
              <a:t> </a:t>
            </a:r>
            <a:r>
              <a:rPr lang="en-US" altLang="ko-KR" sz="1416" dirty="0" err="1">
                <a:solidFill>
                  <a:prstClr val="black"/>
                </a:solidFill>
              </a:rPr>
              <a:t>TrueSTUDIO</a:t>
            </a:r>
            <a:r>
              <a:rPr lang="en-US" altLang="ko-KR" sz="1416" dirty="0">
                <a:solidFill>
                  <a:prstClr val="black"/>
                </a:solidFill>
              </a:rPr>
              <a:t> for ARM 5.5.2, STM32CubeMX</a:t>
            </a:r>
            <a:endParaRPr lang="en-US" altLang="ko-KR" sz="1416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353845"/>
            <a:ext cx="6381017" cy="585306"/>
          </a:xfrm>
        </p:spPr>
        <p:txBody>
          <a:bodyPr>
            <a:norm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우선순위 및 빈도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0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3"/>
          <p:cNvGraphicFramePr>
            <a:graphicFrameLocks/>
          </p:cNvGraphicFramePr>
          <p:nvPr>
            <p:extLst/>
          </p:nvPr>
        </p:nvGraphicFramePr>
        <p:xfrm>
          <a:off x="550018" y="1169058"/>
          <a:ext cx="7996744" cy="38417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7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6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6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1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Task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Separation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Stabilizing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Initial Operation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House-keeping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Comm.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Scanning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Pointing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Mission B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Emergency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Initialize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Watchdog Timer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Comm. Manager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House-keeping Manager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Mission Manager</a:t>
                      </a:r>
                      <a:endParaRPr lang="ko-KR" altLang="en-US" sz="11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353845"/>
            <a:ext cx="6381017" cy="585306"/>
          </a:xfrm>
        </p:spPr>
        <p:txBody>
          <a:bodyPr>
            <a:norm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" altLang="en-US" dirty="0"/>
              <a:t>운용 모드별 </a:t>
            </a:r>
            <a:r>
              <a:rPr lang="en-US" altLang="ko" dirty="0"/>
              <a:t>TASK </a:t>
            </a:r>
            <a:r>
              <a:rPr lang="ko" altLang="en-US" dirty="0"/>
              <a:t>동작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2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(1) </a:t>
            </a:r>
            <a:endParaRPr lang="ko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3" y="1104562"/>
            <a:ext cx="8180191" cy="477043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(2)</a:t>
            </a:r>
            <a:endParaRPr lang="ko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3" y="1161641"/>
            <a:ext cx="8061397" cy="492139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5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(3) </a:t>
            </a:r>
            <a:endParaRPr lang="ko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2" y="1099642"/>
            <a:ext cx="7695137" cy="514998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1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(4) </a:t>
            </a:r>
            <a:endParaRPr lang="ko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4" y="1184269"/>
            <a:ext cx="7796187" cy="492631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353845"/>
            <a:ext cx="6802952" cy="585306"/>
          </a:xfrm>
        </p:spPr>
        <p:txBody>
          <a:bodyPr>
            <a:normAutofit/>
          </a:bodyPr>
          <a:lstStyle/>
          <a:p>
            <a:r>
              <a:rPr lang="en-US" altLang="ko" dirty="0"/>
              <a:t>Data Management - Mission Data </a:t>
            </a:r>
            <a:r>
              <a:rPr lang="ko" altLang="en-US" dirty="0"/>
              <a:t>관리</a:t>
            </a:r>
            <a:endParaRPr lang="ko-KR" altLang="en-US" dirty="0"/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ko-KR" altLang="en-US" dirty="0"/>
              <a:t>데이터 저장</a:t>
            </a:r>
          </a:p>
          <a:p>
            <a:pPr lvl="1"/>
            <a:r>
              <a:rPr lang="ko-KR" altLang="en-US" dirty="0"/>
              <a:t>자체 정의 파일을 만들어 각각의 미션 데이터를 관리하며 메가 번개 영상과 특정 지역의 이미지는 전달받은 그대로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메모리 관리</a:t>
            </a:r>
          </a:p>
          <a:p>
            <a:pPr lvl="1"/>
            <a:r>
              <a:rPr lang="ko-KR" altLang="en-US" dirty="0"/>
              <a:t>위성 내</a:t>
            </a:r>
            <a:r>
              <a:rPr lang="en-US" altLang="ko-KR" dirty="0"/>
              <a:t>/</a:t>
            </a:r>
            <a:r>
              <a:rPr lang="ko-KR" altLang="en-US" dirty="0"/>
              <a:t>외부 온도와 같은 지표들의 변위가 일정 범위 안에 있다면 반복되는 불필요한 데이터는 저장하지 않는다</a:t>
            </a:r>
            <a:r>
              <a:rPr lang="en-US" altLang="ko-KR" dirty="0"/>
              <a:t>.</a:t>
            </a:r>
          </a:p>
          <a:p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5"/>
          <a:stretch/>
        </p:blipFill>
        <p:spPr>
          <a:xfrm>
            <a:off x="1110051" y="3301712"/>
            <a:ext cx="5016342" cy="287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584" y="3463134"/>
            <a:ext cx="2807016" cy="564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9173"/>
            <a:r>
              <a:rPr lang="en-US" altLang="ko-KR" sz="1023" kern="0" dirty="0">
                <a:solidFill>
                  <a:sysClr val="windowText" lastClr="000000"/>
                </a:solidFill>
              </a:rPr>
              <a:t>※ </a:t>
            </a:r>
            <a:r>
              <a:rPr lang="ko-KR" altLang="en-US" sz="1023" kern="0" dirty="0" err="1">
                <a:solidFill>
                  <a:sysClr val="windowText" lastClr="000000"/>
                </a:solidFill>
              </a:rPr>
              <a:t>지상국에서</a:t>
            </a:r>
            <a:r>
              <a:rPr lang="ko-KR" altLang="en-US" sz="1023" kern="0" dirty="0">
                <a:solidFill>
                  <a:sysClr val="windowText" lastClr="000000"/>
                </a:solidFill>
              </a:rPr>
              <a:t> 데이터를 받은 후 필요시 </a:t>
            </a:r>
            <a:r>
              <a:rPr lang="en-US" altLang="ko-KR" sz="1023" kern="0" dirty="0">
                <a:solidFill>
                  <a:sysClr val="windowText" lastClr="000000"/>
                </a:solidFill>
              </a:rPr>
              <a:t>Feed-Back </a:t>
            </a:r>
            <a:r>
              <a:rPr lang="ko-KR" altLang="en-US" sz="1023" kern="0" dirty="0">
                <a:solidFill>
                  <a:sysClr val="windowText" lastClr="000000"/>
                </a:solidFill>
              </a:rPr>
              <a:t>을</a:t>
            </a:r>
            <a:r>
              <a:rPr lang="en-US" altLang="ko-KR" sz="1023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023" kern="0" dirty="0">
                <a:solidFill>
                  <a:sysClr val="windowText" lastClr="000000"/>
                </a:solidFill>
              </a:rPr>
              <a:t>보내어 </a:t>
            </a:r>
            <a:r>
              <a:rPr lang="en-US" altLang="ko-KR" sz="1023" kern="0" dirty="0">
                <a:solidFill>
                  <a:sysClr val="windowText" lastClr="000000"/>
                </a:solidFill>
              </a:rPr>
              <a:t>Thresh Hold (</a:t>
            </a:r>
            <a:r>
              <a:rPr lang="ko-KR" altLang="en-US" sz="1023" kern="0" dirty="0">
                <a:solidFill>
                  <a:sysClr val="windowText" lastClr="000000"/>
                </a:solidFill>
              </a:rPr>
              <a:t>감도</a:t>
            </a:r>
            <a:r>
              <a:rPr lang="en-US" altLang="ko-KR" sz="1023" kern="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023" kern="0" dirty="0">
                <a:solidFill>
                  <a:sysClr val="windowText" lastClr="000000"/>
                </a:solidFill>
              </a:rPr>
              <a:t>를 변경할 수 있도록 한다</a:t>
            </a:r>
            <a:r>
              <a:rPr lang="en-US" altLang="ko-KR" sz="1023" kern="0" dirty="0">
                <a:solidFill>
                  <a:sysClr val="windowText" lastClr="000000"/>
                </a:solidFill>
              </a:rPr>
              <a:t>.</a:t>
            </a:r>
            <a:endParaRPr lang="ko-KR" altLang="en-US" sz="1023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447" y="3463133"/>
            <a:ext cx="336201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9173"/>
            <a:r>
              <a:rPr lang="en-US" altLang="ko-KR" sz="1023" kern="0" dirty="0">
                <a:solidFill>
                  <a:sysClr val="windowText" lastClr="000000"/>
                </a:solidFill>
              </a:rPr>
              <a:t>Ex)</a:t>
            </a:r>
            <a:endParaRPr lang="ko-KR" altLang="en-US" sz="1023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474130" y="5788651"/>
            <a:ext cx="18404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474132" y="5497823"/>
            <a:ext cx="17073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21535" y="5392925"/>
            <a:ext cx="747114" cy="223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9173"/>
            <a:r>
              <a:rPr lang="ko-KR" altLang="en-US" sz="852" kern="0" dirty="0">
                <a:solidFill>
                  <a:sysClr val="windowText" lastClr="000000"/>
                </a:solidFill>
              </a:rPr>
              <a:t>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1535" y="5683753"/>
            <a:ext cx="747114" cy="223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9173"/>
            <a:r>
              <a:rPr lang="ko-KR" altLang="en-US" sz="852" kern="0" dirty="0">
                <a:solidFill>
                  <a:sysClr val="windowText" lastClr="000000"/>
                </a:solidFill>
              </a:rPr>
              <a:t>저장 안함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14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353845"/>
            <a:ext cx="6048672" cy="585306"/>
          </a:xfrm>
        </p:spPr>
        <p:txBody>
          <a:bodyPr/>
          <a:lstStyle/>
          <a:p>
            <a:r>
              <a:rPr lang="en-US" altLang="ko" dirty="0"/>
              <a:t>Data Handling - Data packet (1)</a:t>
            </a:r>
            <a:endParaRPr lang="ko-KR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-KR" dirty="0"/>
              <a:t>Transmit to CS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 : Reset Command</a:t>
            </a:r>
          </a:p>
          <a:p>
            <a:pPr lvl="1"/>
            <a:r>
              <a:rPr lang="en-US" altLang="ko-KR" dirty="0"/>
              <a:t>2 : Packet Structure Data</a:t>
            </a:r>
          </a:p>
          <a:p>
            <a:pPr lvl="1"/>
            <a:r>
              <a:rPr lang="en-US" altLang="ko-KR" dirty="0"/>
              <a:t>3 : Packet Number</a:t>
            </a:r>
          </a:p>
          <a:p>
            <a:pPr lvl="1"/>
            <a:r>
              <a:rPr lang="en-US" altLang="ko-KR" dirty="0"/>
              <a:t>4 : Temperature</a:t>
            </a:r>
          </a:p>
          <a:p>
            <a:pPr lvl="1"/>
            <a:r>
              <a:rPr lang="en-US" altLang="ko-KR" dirty="0"/>
              <a:t>5 : Location(GPS)</a:t>
            </a:r>
          </a:p>
          <a:p>
            <a:pPr lvl="1"/>
            <a:r>
              <a:rPr lang="en-US" altLang="ko-KR" dirty="0"/>
              <a:t>6 : Angle(3-axis)</a:t>
            </a:r>
          </a:p>
          <a:p>
            <a:pPr lvl="1"/>
            <a:r>
              <a:rPr lang="en-US" altLang="ko-KR" dirty="0"/>
              <a:t>7 : Battery</a:t>
            </a:r>
          </a:p>
          <a:p>
            <a:pPr lvl="1"/>
            <a:r>
              <a:rPr lang="en-US" altLang="ko-KR" dirty="0"/>
              <a:t>8 : Operating Mode</a:t>
            </a:r>
          </a:p>
          <a:p>
            <a:pPr lvl="1"/>
            <a:r>
              <a:rPr lang="en-US" altLang="ko-KR" dirty="0"/>
              <a:t>9 : Timestamp</a:t>
            </a:r>
          </a:p>
          <a:p>
            <a:pPr lvl="1"/>
            <a:r>
              <a:rPr lang="en-US" altLang="ko-KR" dirty="0"/>
              <a:t>10 : Report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Total 96.125 Bytes</a:t>
            </a:r>
          </a:p>
          <a:p>
            <a:endParaRPr lang="ko-KR" altLang="en-US" dirty="0"/>
          </a:p>
          <a:p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3"/>
              <p14:cNvContentPartPr/>
              <p14:nvPr/>
            </p14:nvContentPartPr>
            <p14:xfrm>
              <a:off x="10067227" y="1687479"/>
              <a:ext cx="13804" cy="15030"/>
            </p14:xfrm>
          </p:contentPart>
        </mc:Choice>
        <mc:Fallback xmlns="">
          <p:pic>
            <p:nvPicPr>
              <p:cNvPr id="3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6137" y="1686430"/>
                <a:ext cx="15984" cy="1712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94543" y="1637193"/>
          <a:ext cx="8307692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108217778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1816499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96585557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85769060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094896208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3135810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3562208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94333516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72148185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034639305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0153202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613326221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9265226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410684" y="1169057"/>
            <a:ext cx="332308" cy="3323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2993" y="1169059"/>
            <a:ext cx="81945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>
                <a:solidFill>
                  <a:sysClr val="windowText" lastClr="000000"/>
                </a:solidFill>
              </a:rPr>
              <a:t>: 4Bytes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95080" y="1169057"/>
            <a:ext cx="332308" cy="3323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7389" y="1169059"/>
            <a:ext cx="59503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4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3"/>
              <p14:cNvContentPartPr/>
              <p14:nvPr/>
            </p14:nvContentPartPr>
            <p14:xfrm>
              <a:off x="10067227" y="1687479"/>
              <a:ext cx="13804" cy="15030"/>
            </p14:xfrm>
          </p:contentPart>
        </mc:Choice>
        <mc:Fallback xmlns="">
          <p:pic>
            <p:nvPicPr>
              <p:cNvPr id="3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6137" y="1686430"/>
                <a:ext cx="15984" cy="1712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67979" y="1503989"/>
          <a:ext cx="4984615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376796786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73148440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67979" y="5141800"/>
          <a:ext cx="2990769" cy="6552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</a:tblGrid>
              <a:tr h="32763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27631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353845"/>
            <a:ext cx="5782796" cy="585306"/>
          </a:xfrm>
        </p:spPr>
        <p:txBody>
          <a:bodyPr/>
          <a:lstStyle/>
          <a:p>
            <a:r>
              <a:rPr lang="en-US" altLang="ko" dirty="0"/>
              <a:t>Data Handling - Data packet (2)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/>
              <p14:cNvContentPartPr/>
              <p14:nvPr/>
            </p14:nvContentPartPr>
            <p14:xfrm>
              <a:off x="7044325" y="1327733"/>
              <a:ext cx="13804" cy="1503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3235" y="1326684"/>
                <a:ext cx="15984" cy="1712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직사각형 17"/>
          <p:cNvSpPr/>
          <p:nvPr/>
        </p:nvSpPr>
        <p:spPr>
          <a:xfrm>
            <a:off x="7880835" y="1169093"/>
            <a:ext cx="332308" cy="3323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13144" y="1174582"/>
            <a:ext cx="81945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21701" y="1169093"/>
            <a:ext cx="332308" cy="332308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4010" y="1174582"/>
            <a:ext cx="742511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01415" y="1169093"/>
            <a:ext cx="332308" cy="3323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3724" y="1174582"/>
            <a:ext cx="59503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24" name="Shape 158"/>
          <p:cNvSpPr txBox="1">
            <a:spLocks/>
          </p:cNvSpPr>
          <p:nvPr/>
        </p:nvSpPr>
        <p:spPr>
          <a:xfrm>
            <a:off x="246301" y="1036119"/>
            <a:ext cx="2761895" cy="533452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46" dirty="0"/>
              <a:t>Receive from CS</a:t>
            </a:r>
          </a:p>
        </p:txBody>
      </p:sp>
      <p:sp>
        <p:nvSpPr>
          <p:cNvPr id="26" name="Shape 158"/>
          <p:cNvSpPr txBox="1">
            <a:spLocks/>
          </p:cNvSpPr>
          <p:nvPr/>
        </p:nvSpPr>
        <p:spPr>
          <a:xfrm>
            <a:off x="450927" y="2168604"/>
            <a:ext cx="2793422" cy="2242203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Status Data</a:t>
            </a:r>
          </a:p>
          <a:p>
            <a:pPr lvl="1"/>
            <a:r>
              <a:rPr lang="en-US" altLang="ko" sz="1662" dirty="0"/>
              <a:t>2 : Timestamp</a:t>
            </a:r>
          </a:p>
          <a:p>
            <a:pPr lvl="1"/>
            <a:r>
              <a:rPr lang="en-US" altLang="ko" sz="1662" dirty="0"/>
              <a:t>3 : Prediction</a:t>
            </a:r>
          </a:p>
          <a:p>
            <a:pPr lvl="1"/>
            <a:r>
              <a:rPr lang="en-US" altLang="ko" sz="1662" dirty="0"/>
              <a:t>4 : Predicted Location(GPS)</a:t>
            </a:r>
          </a:p>
          <a:p>
            <a:pPr lvl="1"/>
            <a:r>
              <a:rPr lang="en-US" altLang="ko" sz="1662" dirty="0"/>
              <a:t>5 : Reset Command</a:t>
            </a:r>
          </a:p>
          <a:p>
            <a:pPr lvl="1"/>
            <a:r>
              <a:rPr lang="en-US" altLang="ko" sz="1662" dirty="0"/>
              <a:t>6 : Event Record Percent</a:t>
            </a:r>
          </a:p>
          <a:p>
            <a:pPr lvl="1"/>
            <a:r>
              <a:rPr lang="en-US" altLang="ko" sz="1662" dirty="0"/>
              <a:t>7 : Temperature</a:t>
            </a:r>
          </a:p>
        </p:txBody>
      </p:sp>
      <p:sp>
        <p:nvSpPr>
          <p:cNvPr id="27" name="Shape 158"/>
          <p:cNvSpPr txBox="1">
            <a:spLocks/>
          </p:cNvSpPr>
          <p:nvPr/>
        </p:nvSpPr>
        <p:spPr>
          <a:xfrm>
            <a:off x="3458748" y="2188854"/>
            <a:ext cx="2398434" cy="544589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Total 45.125 Bytes</a:t>
            </a:r>
          </a:p>
        </p:txBody>
      </p:sp>
      <p:sp>
        <p:nvSpPr>
          <p:cNvPr id="28" name="Shape 158"/>
          <p:cNvSpPr txBox="1">
            <a:spLocks/>
          </p:cNvSpPr>
          <p:nvPr/>
        </p:nvSpPr>
        <p:spPr>
          <a:xfrm>
            <a:off x="268503" y="4718533"/>
            <a:ext cx="2764734" cy="50512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846" dirty="0"/>
              <a:t>Transmit to S-band</a:t>
            </a:r>
          </a:p>
        </p:txBody>
      </p:sp>
      <p:sp>
        <p:nvSpPr>
          <p:cNvPr id="29" name="Shape 158"/>
          <p:cNvSpPr txBox="1">
            <a:spLocks/>
          </p:cNvSpPr>
          <p:nvPr/>
        </p:nvSpPr>
        <p:spPr>
          <a:xfrm>
            <a:off x="467979" y="5769879"/>
            <a:ext cx="1801064" cy="450816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Streaming</a:t>
            </a:r>
          </a:p>
          <a:p>
            <a:pPr lvl="1"/>
            <a:endParaRPr lang="en-US" altLang="ko" sz="1662" dirty="0"/>
          </a:p>
          <a:p>
            <a:pPr lvl="1"/>
            <a:endParaRPr lang="ko" altLang="en-US" sz="1662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7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/>
              <a:t>Data Handling - Data packet (3)</a:t>
            </a:r>
            <a:endParaRPr lang="ko-KR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xfrm>
            <a:off x="214851" y="1169057"/>
            <a:ext cx="2761895" cy="533452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-KR" dirty="0"/>
              <a:t>Transmit to 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067227" y="1687479"/>
              <a:ext cx="13804" cy="1503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6137" y="1686430"/>
                <a:ext cx="15984" cy="1712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0927" y="1634725"/>
          <a:ext cx="1994068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45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45">
                  <a:extLst>
                    <a:ext uri="{9D8B030D-6E8A-4147-A177-3AD203B41FA5}">
                      <a16:colId xmlns:a16="http://schemas.microsoft.com/office/drawing/2014/main" val="2422156459"/>
                    </a:ext>
                  </a:extLst>
                </a:gridCol>
                <a:gridCol w="332345">
                  <a:extLst>
                    <a:ext uri="{9D8B030D-6E8A-4147-A177-3AD203B41FA5}">
                      <a16:colId xmlns:a16="http://schemas.microsoft.com/office/drawing/2014/main" val="2303170613"/>
                    </a:ext>
                  </a:extLst>
                </a:gridCol>
                <a:gridCol w="332345">
                  <a:extLst>
                    <a:ext uri="{9D8B030D-6E8A-4147-A177-3AD203B41FA5}">
                      <a16:colId xmlns:a16="http://schemas.microsoft.com/office/drawing/2014/main" val="2451244254"/>
                    </a:ext>
                  </a:extLst>
                </a:gridCol>
                <a:gridCol w="332345">
                  <a:extLst>
                    <a:ext uri="{9D8B030D-6E8A-4147-A177-3AD203B41FA5}">
                      <a16:colId xmlns:a16="http://schemas.microsoft.com/office/drawing/2014/main" val="4224646183"/>
                    </a:ext>
                  </a:extLst>
                </a:gridCol>
                <a:gridCol w="332345">
                  <a:extLst>
                    <a:ext uri="{9D8B030D-6E8A-4147-A177-3AD203B41FA5}">
                      <a16:colId xmlns:a16="http://schemas.microsoft.com/office/drawing/2014/main" val="2308948760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50927" y="4219176"/>
          <a:ext cx="4320000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6" name="Shape 158"/>
          <p:cNvSpPr txBox="1">
            <a:spLocks/>
          </p:cNvSpPr>
          <p:nvPr/>
        </p:nvSpPr>
        <p:spPr>
          <a:xfrm>
            <a:off x="214851" y="2300466"/>
            <a:ext cx="2504956" cy="1407247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Reset command</a:t>
            </a:r>
          </a:p>
          <a:p>
            <a:pPr lvl="1"/>
            <a:r>
              <a:rPr lang="en-US" altLang="ko" sz="1662" dirty="0"/>
              <a:t>2 : System Command</a:t>
            </a:r>
          </a:p>
          <a:p>
            <a:pPr lvl="1"/>
            <a:r>
              <a:rPr lang="en-US" altLang="ko" sz="1662" dirty="0"/>
              <a:t>3 : Location</a:t>
            </a:r>
          </a:p>
          <a:p>
            <a:pPr lvl="1"/>
            <a:r>
              <a:rPr lang="en-US" altLang="ko" sz="1662" dirty="0"/>
              <a:t>4 : Time</a:t>
            </a:r>
          </a:p>
        </p:txBody>
      </p:sp>
      <p:sp>
        <p:nvSpPr>
          <p:cNvPr id="20" name="Shape 158"/>
          <p:cNvSpPr txBox="1">
            <a:spLocks/>
          </p:cNvSpPr>
          <p:nvPr/>
        </p:nvSpPr>
        <p:spPr>
          <a:xfrm>
            <a:off x="2704365" y="2307456"/>
            <a:ext cx="2398434" cy="405233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Total 20.125 Bytes</a:t>
            </a:r>
          </a:p>
        </p:txBody>
      </p:sp>
      <p:sp>
        <p:nvSpPr>
          <p:cNvPr id="21" name="Shape 158"/>
          <p:cNvSpPr txBox="1">
            <a:spLocks/>
          </p:cNvSpPr>
          <p:nvPr/>
        </p:nvSpPr>
        <p:spPr>
          <a:xfrm>
            <a:off x="214851" y="3761345"/>
            <a:ext cx="2764734" cy="50512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846" dirty="0"/>
              <a:t>Receive from PS</a:t>
            </a:r>
          </a:p>
        </p:txBody>
      </p:sp>
      <p:sp>
        <p:nvSpPr>
          <p:cNvPr id="22" name="Shape 158"/>
          <p:cNvSpPr txBox="1">
            <a:spLocks/>
          </p:cNvSpPr>
          <p:nvPr/>
        </p:nvSpPr>
        <p:spPr>
          <a:xfrm>
            <a:off x="214851" y="4891460"/>
            <a:ext cx="2821974" cy="1422507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Status Data</a:t>
            </a:r>
          </a:p>
          <a:p>
            <a:pPr lvl="1"/>
            <a:r>
              <a:rPr lang="en-US" altLang="ko" sz="1662" dirty="0"/>
              <a:t>2 : Temperature</a:t>
            </a:r>
          </a:p>
          <a:p>
            <a:pPr lvl="1"/>
            <a:r>
              <a:rPr lang="en-US" altLang="ko" sz="1662" dirty="0"/>
              <a:t>3 : Detected Location</a:t>
            </a:r>
          </a:p>
          <a:p>
            <a:pPr lvl="1"/>
            <a:r>
              <a:rPr lang="en-US" altLang="ko" sz="1662" dirty="0"/>
              <a:t>4 : Streaming</a:t>
            </a:r>
          </a:p>
          <a:p>
            <a:pPr lvl="1"/>
            <a:endParaRPr lang="en-US" altLang="ko" sz="1662" dirty="0"/>
          </a:p>
          <a:p>
            <a:pPr lvl="1"/>
            <a:endParaRPr lang="ko" altLang="en-US" sz="1662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/>
              <p14:cNvContentPartPr/>
              <p14:nvPr/>
            </p14:nvContentPartPr>
            <p14:xfrm>
              <a:off x="7044325" y="1327733"/>
              <a:ext cx="13804" cy="1503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3235" y="1326684"/>
                <a:ext cx="15984" cy="17127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직사각형 30"/>
          <p:cNvSpPr/>
          <p:nvPr/>
        </p:nvSpPr>
        <p:spPr>
          <a:xfrm>
            <a:off x="7880835" y="1169093"/>
            <a:ext cx="332308" cy="3323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13144" y="1174582"/>
            <a:ext cx="81945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21701" y="1169093"/>
            <a:ext cx="332308" cy="332308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4010" y="1174582"/>
            <a:ext cx="742511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901415" y="1169093"/>
            <a:ext cx="332308" cy="3323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33724" y="1174582"/>
            <a:ext cx="59503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5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66398" tIns="33199" rIns="66398" bIns="33199" rtlCol="0" anchor="t">
            <a:normAutofit/>
          </a:bodyPr>
          <a:lstStyle/>
          <a:p>
            <a:r>
              <a:rPr lang="en-US" altLang="ko-KR" dirty="0">
                <a:latin typeface="Calibri" charset="0"/>
                <a:ea typeface="Malgun Gothic" charset="0"/>
              </a:rPr>
              <a:t>C&amp;DHS </a:t>
            </a:r>
            <a:r>
              <a:rPr lang="ko-KR" altLang="en-US" dirty="0">
                <a:latin typeface="Arial" charset="0"/>
                <a:ea typeface="Malgun Gothic" charset="0"/>
              </a:rPr>
              <a:t>요구 조건</a:t>
            </a:r>
            <a:endParaRPr lang="en-US" altLang="ko-KR" dirty="0">
              <a:latin typeface="Arial" charset="0"/>
              <a:ea typeface="Malgun Gothic" charset="0"/>
            </a:endParaRPr>
          </a:p>
          <a:p>
            <a:r>
              <a:rPr lang="en-US" altLang="ko-KR" dirty="0"/>
              <a:t>PDR Action Items</a:t>
            </a:r>
          </a:p>
          <a:p>
            <a:r>
              <a:rPr lang="en-US" altLang="ko-KR" dirty="0"/>
              <a:t>CDR </a:t>
            </a:r>
            <a:r>
              <a:rPr lang="ko-KR" altLang="en-US" dirty="0"/>
              <a:t>주요 수행내용</a:t>
            </a:r>
            <a:endParaRPr lang="en-US" altLang="ko-KR" dirty="0"/>
          </a:p>
          <a:p>
            <a:r>
              <a:rPr lang="en-US" altLang="ko-KR" dirty="0"/>
              <a:t>PDR </a:t>
            </a:r>
            <a:r>
              <a:rPr lang="ko-KR" altLang="en-US" dirty="0"/>
              <a:t>이후 변경사항</a:t>
            </a:r>
            <a:endParaRPr lang="en-US" altLang="ko-KR" dirty="0"/>
          </a:p>
          <a:p>
            <a:r>
              <a:rPr lang="en-US" altLang="ko-KR" dirty="0"/>
              <a:t>C&amp;DHS</a:t>
            </a:r>
            <a:r>
              <a:rPr lang="ko-KR" altLang="en-US" dirty="0"/>
              <a:t> 개요</a:t>
            </a:r>
            <a:endParaRPr lang="ko-KR" altLang="en-US" dirty="0">
              <a:latin typeface="맑은 고딕"/>
            </a:endParaRPr>
          </a:p>
          <a:p>
            <a:r>
              <a:rPr lang="en-US" altLang="ko-KR" dirty="0"/>
              <a:t>C&amp;DHS </a:t>
            </a:r>
            <a:r>
              <a:rPr lang="ko-KR" altLang="en-US" dirty="0"/>
              <a:t>보드 상세설계</a:t>
            </a:r>
            <a:endParaRPr lang="en-US" altLang="ko-KR" dirty="0"/>
          </a:p>
          <a:p>
            <a:r>
              <a:rPr lang="en-US" altLang="ko-KR" dirty="0"/>
              <a:t>FSW </a:t>
            </a:r>
            <a:r>
              <a:rPr lang="ko-KR" altLang="en-US" dirty="0"/>
              <a:t>설계</a:t>
            </a:r>
            <a:endParaRPr lang="en-US" altLang="ko-KR" dirty="0"/>
          </a:p>
          <a:p>
            <a:r>
              <a:rPr lang="en-US" altLang="ko-KR" dirty="0"/>
              <a:t>Data Management</a:t>
            </a:r>
          </a:p>
          <a:p>
            <a:r>
              <a:rPr lang="en-US" altLang="ko-KR" dirty="0"/>
              <a:t>Data Handling</a:t>
            </a:r>
          </a:p>
          <a:p>
            <a:r>
              <a:rPr lang="en-US" altLang="ko-KR" dirty="0"/>
              <a:t>UART, ADC, I2C </a:t>
            </a:r>
            <a:r>
              <a:rPr lang="ko-KR" altLang="en-US" dirty="0"/>
              <a:t>활용 및 검증</a:t>
            </a:r>
            <a:endParaRPr lang="en-US" altLang="ko-KR" dirty="0"/>
          </a:p>
          <a:p>
            <a:r>
              <a:rPr lang="ko-KR" altLang="en-US" dirty="0"/>
              <a:t>기능시험 계획</a:t>
            </a:r>
            <a:endParaRPr lang="en-US" altLang="ko-KR" dirty="0"/>
          </a:p>
          <a:p>
            <a:r>
              <a:rPr lang="ko-KR" altLang="en-US" dirty="0"/>
              <a:t>문서 관리</a:t>
            </a:r>
          </a:p>
          <a:p>
            <a:r>
              <a:rPr lang="ko-KR" altLang="en-US" dirty="0"/>
              <a:t>위험요소 관리</a:t>
            </a:r>
            <a:endParaRPr lang="en-US" altLang="ko-KR" dirty="0"/>
          </a:p>
          <a:p>
            <a:r>
              <a:rPr lang="ko-KR" altLang="en-US" dirty="0"/>
              <a:t>개발 일정</a:t>
            </a:r>
            <a:endParaRPr lang="en-US" altLang="ko-KR" dirty="0"/>
          </a:p>
          <a:p>
            <a:r>
              <a:rPr lang="ko-KR" altLang="en-US" dirty="0"/>
              <a:t>향후 계획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4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17395" y="1368813"/>
          <a:ext cx="2658462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17395" y="4160158"/>
          <a:ext cx="2658462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/>
              <a:t>Data Handling - Data packet (4)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3843960" y="1366367"/>
          <a:ext cx="996923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85259590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4038244021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476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3843960" y="4160158"/>
          <a:ext cx="996923" cy="66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308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852595903"/>
                    </a:ext>
                  </a:extLst>
                </a:gridCol>
                <a:gridCol w="332308">
                  <a:extLst>
                    <a:ext uri="{9D8B030D-6E8A-4147-A177-3AD203B41FA5}">
                      <a16:colId xmlns:a16="http://schemas.microsoft.com/office/drawing/2014/main" val="335423398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913" marR="77913" marT="38957" marB="38957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잉크 30"/>
              <p14:cNvContentPartPr/>
              <p14:nvPr/>
            </p14:nvContentPartPr>
            <p14:xfrm>
              <a:off x="7044325" y="1327733"/>
              <a:ext cx="13804" cy="1503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3235" y="1326684"/>
                <a:ext cx="15984" cy="17127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직사각형 31"/>
          <p:cNvSpPr/>
          <p:nvPr/>
        </p:nvSpPr>
        <p:spPr>
          <a:xfrm>
            <a:off x="7880835" y="1169093"/>
            <a:ext cx="332308" cy="3323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13144" y="1174582"/>
            <a:ext cx="81945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21701" y="1169093"/>
            <a:ext cx="332308" cy="332308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4010" y="1174582"/>
            <a:ext cx="742511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01415" y="1169093"/>
            <a:ext cx="332308" cy="3323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9173"/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33724" y="1174582"/>
            <a:ext cx="595035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9173"/>
            <a:r>
              <a:rPr lang="en-US" altLang="ko-KR" sz="1534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534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Shape 158"/>
          <p:cNvSpPr txBox="1">
            <a:spLocks/>
          </p:cNvSpPr>
          <p:nvPr/>
        </p:nvSpPr>
        <p:spPr>
          <a:xfrm>
            <a:off x="173907" y="969650"/>
            <a:ext cx="2761895" cy="533452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46" dirty="0"/>
              <a:t>Transmit to ADCS</a:t>
            </a:r>
          </a:p>
        </p:txBody>
      </p:sp>
      <p:sp>
        <p:nvSpPr>
          <p:cNvPr id="39" name="Shape 158"/>
          <p:cNvSpPr txBox="1">
            <a:spLocks/>
          </p:cNvSpPr>
          <p:nvPr/>
        </p:nvSpPr>
        <p:spPr>
          <a:xfrm>
            <a:off x="300772" y="1991899"/>
            <a:ext cx="3077564" cy="1549822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rmAutofit lnSpcReduction="10000"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Reset Command</a:t>
            </a:r>
          </a:p>
          <a:p>
            <a:pPr lvl="1"/>
            <a:r>
              <a:rPr lang="en-US" altLang="ko" sz="1662" dirty="0"/>
              <a:t>2 : System Command</a:t>
            </a:r>
          </a:p>
          <a:p>
            <a:pPr lvl="1"/>
            <a:r>
              <a:rPr lang="en-US" altLang="ko" sz="1662" dirty="0"/>
              <a:t>3 : Detected Location(XY)</a:t>
            </a:r>
          </a:p>
          <a:p>
            <a:pPr lvl="1"/>
            <a:r>
              <a:rPr lang="en-US" altLang="ko" sz="1662" dirty="0"/>
              <a:t>4 : Prediction</a:t>
            </a:r>
          </a:p>
          <a:p>
            <a:pPr lvl="1"/>
            <a:r>
              <a:rPr lang="en-US" altLang="ko" sz="1662" dirty="0"/>
              <a:t>5 : Predicted Location(GPS)</a:t>
            </a:r>
          </a:p>
        </p:txBody>
      </p:sp>
      <p:sp>
        <p:nvSpPr>
          <p:cNvPr id="40" name="Shape 158"/>
          <p:cNvSpPr txBox="1">
            <a:spLocks/>
          </p:cNvSpPr>
          <p:nvPr/>
        </p:nvSpPr>
        <p:spPr>
          <a:xfrm>
            <a:off x="300772" y="3420099"/>
            <a:ext cx="2398434" cy="544589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Total 24.25 Bytes</a:t>
            </a:r>
          </a:p>
        </p:txBody>
      </p:sp>
      <p:sp>
        <p:nvSpPr>
          <p:cNvPr id="41" name="Shape 158"/>
          <p:cNvSpPr txBox="1">
            <a:spLocks/>
          </p:cNvSpPr>
          <p:nvPr/>
        </p:nvSpPr>
        <p:spPr>
          <a:xfrm>
            <a:off x="175450" y="3761345"/>
            <a:ext cx="2764734" cy="50512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846" dirty="0"/>
              <a:t>Receive from ADCS</a:t>
            </a:r>
          </a:p>
        </p:txBody>
      </p:sp>
      <p:sp>
        <p:nvSpPr>
          <p:cNvPr id="42" name="Shape 158"/>
          <p:cNvSpPr txBox="1">
            <a:spLocks/>
          </p:cNvSpPr>
          <p:nvPr/>
        </p:nvSpPr>
        <p:spPr>
          <a:xfrm>
            <a:off x="300772" y="4740581"/>
            <a:ext cx="2821974" cy="128767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rmAutofit lnSpcReduction="10000"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Status Data</a:t>
            </a:r>
          </a:p>
          <a:p>
            <a:pPr lvl="1"/>
            <a:r>
              <a:rPr lang="en-US" altLang="ko" sz="1662" dirty="0"/>
              <a:t>2 : Temperature</a:t>
            </a:r>
          </a:p>
          <a:p>
            <a:pPr lvl="1"/>
            <a:r>
              <a:rPr lang="en-US" altLang="ko" sz="1662" dirty="0"/>
              <a:t>3 : GPS data</a:t>
            </a:r>
          </a:p>
          <a:p>
            <a:pPr lvl="1"/>
            <a:r>
              <a:rPr lang="en-US" altLang="ko" sz="1662" dirty="0"/>
              <a:t>4 : Angle</a:t>
            </a:r>
          </a:p>
          <a:p>
            <a:pPr lvl="1"/>
            <a:endParaRPr lang="ko" altLang="en-US" sz="1662" dirty="0"/>
          </a:p>
        </p:txBody>
      </p:sp>
      <p:sp>
        <p:nvSpPr>
          <p:cNvPr id="43" name="Shape 158"/>
          <p:cNvSpPr txBox="1">
            <a:spLocks/>
          </p:cNvSpPr>
          <p:nvPr/>
        </p:nvSpPr>
        <p:spPr>
          <a:xfrm>
            <a:off x="301980" y="5875513"/>
            <a:ext cx="2398434" cy="34741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Total 26 Bytes</a:t>
            </a:r>
          </a:p>
        </p:txBody>
      </p:sp>
      <p:sp>
        <p:nvSpPr>
          <p:cNvPr id="49" name="Shape 158"/>
          <p:cNvSpPr txBox="1">
            <a:spLocks/>
          </p:cNvSpPr>
          <p:nvPr/>
        </p:nvSpPr>
        <p:spPr>
          <a:xfrm>
            <a:off x="3497804" y="1003069"/>
            <a:ext cx="2761895" cy="533452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46" dirty="0"/>
              <a:t>Transmit to EPS</a:t>
            </a:r>
          </a:p>
        </p:txBody>
      </p:sp>
      <p:sp>
        <p:nvSpPr>
          <p:cNvPr id="50" name="Shape 158"/>
          <p:cNvSpPr txBox="1">
            <a:spLocks/>
          </p:cNvSpPr>
          <p:nvPr/>
        </p:nvSpPr>
        <p:spPr>
          <a:xfrm>
            <a:off x="3572583" y="3080531"/>
            <a:ext cx="2398434" cy="544589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Total 5.125 Bytes</a:t>
            </a:r>
          </a:p>
        </p:txBody>
      </p:sp>
      <p:sp>
        <p:nvSpPr>
          <p:cNvPr id="51" name="Shape 158"/>
          <p:cNvSpPr txBox="1">
            <a:spLocks/>
          </p:cNvSpPr>
          <p:nvPr/>
        </p:nvSpPr>
        <p:spPr>
          <a:xfrm>
            <a:off x="3572583" y="3766621"/>
            <a:ext cx="2764734" cy="50512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846" dirty="0"/>
              <a:t>Receive from EPS</a:t>
            </a:r>
          </a:p>
        </p:txBody>
      </p:sp>
      <p:sp>
        <p:nvSpPr>
          <p:cNvPr id="52" name="Shape 158"/>
          <p:cNvSpPr txBox="1">
            <a:spLocks/>
          </p:cNvSpPr>
          <p:nvPr/>
        </p:nvSpPr>
        <p:spPr>
          <a:xfrm>
            <a:off x="3572583" y="4766115"/>
            <a:ext cx="2821974" cy="1093006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Status Data</a:t>
            </a:r>
          </a:p>
          <a:p>
            <a:pPr lvl="1"/>
            <a:r>
              <a:rPr lang="en-US" altLang="ko" sz="1662" dirty="0"/>
              <a:t>2 : Temperature</a:t>
            </a:r>
          </a:p>
          <a:p>
            <a:pPr lvl="1"/>
            <a:r>
              <a:rPr lang="en-US" altLang="ko" sz="1662" dirty="0"/>
              <a:t>3 : Battery</a:t>
            </a:r>
          </a:p>
        </p:txBody>
      </p:sp>
      <p:sp>
        <p:nvSpPr>
          <p:cNvPr id="53" name="Shape 158"/>
          <p:cNvSpPr txBox="1">
            <a:spLocks/>
          </p:cNvSpPr>
          <p:nvPr/>
        </p:nvSpPr>
        <p:spPr>
          <a:xfrm>
            <a:off x="3572583" y="5873277"/>
            <a:ext cx="2398434" cy="347418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Total 6 Bytes</a:t>
            </a:r>
          </a:p>
        </p:txBody>
      </p:sp>
      <p:sp>
        <p:nvSpPr>
          <p:cNvPr id="54" name="Shape 158"/>
          <p:cNvSpPr txBox="1">
            <a:spLocks/>
          </p:cNvSpPr>
          <p:nvPr/>
        </p:nvSpPr>
        <p:spPr>
          <a:xfrm>
            <a:off x="3572583" y="1987525"/>
            <a:ext cx="2821974" cy="1093006"/>
          </a:xfrm>
          <a:prstGeom prst="rect">
            <a:avLst/>
          </a:prstGeom>
        </p:spPr>
        <p:txBody>
          <a:bodyPr vert="horz" lIns="77900" tIns="77900" rIns="77900" bIns="77900" rtlCol="0" anchor="t" anchorCtr="0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" sz="1662" dirty="0"/>
              <a:t>1 : Reset Command</a:t>
            </a:r>
          </a:p>
          <a:p>
            <a:pPr lvl="1"/>
            <a:r>
              <a:rPr lang="en-US" altLang="ko" sz="1662" dirty="0"/>
              <a:t>2 : Heater Command</a:t>
            </a:r>
          </a:p>
          <a:p>
            <a:pPr lvl="1"/>
            <a:r>
              <a:rPr lang="en-US" altLang="ko" sz="1662" dirty="0"/>
              <a:t>3 : System Command</a:t>
            </a: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9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UART, ADC, I2C </a:t>
            </a:r>
            <a:r>
              <a:rPr lang="ko-KR" altLang="en-US" dirty="0"/>
              <a:t>활용 및 검증</a:t>
            </a:r>
          </a:p>
        </p:txBody>
      </p:sp>
      <p:pic>
        <p:nvPicPr>
          <p:cNvPr id="11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18" y="1168154"/>
            <a:ext cx="4553569" cy="1552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550016" y="2759885"/>
            <a:ext cx="560162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/>
              <a:t>ADC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9218" y="2759885"/>
            <a:ext cx="2817789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/>
              <a:t>UART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6" y="1169059"/>
            <a:ext cx="2526558" cy="155151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0018" y="3061496"/>
            <a:ext cx="3082766" cy="3057284"/>
            <a:chOff x="214851" y="3185541"/>
            <a:chExt cx="3972479" cy="393964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1" y="5191339"/>
              <a:ext cx="3734321" cy="19338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1" y="3185541"/>
              <a:ext cx="3972479" cy="200052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351692" y="263769"/>
              <a:ext cx="0" cy="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839218" y="5777859"/>
            <a:ext cx="2817789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/>
              <a:t>I2C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17" y="3140116"/>
            <a:ext cx="4549550" cy="2559122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4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기능시험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기능 시험</a:t>
            </a:r>
            <a:endParaRPr lang="en-US" altLang="ko-KR" dirty="0"/>
          </a:p>
          <a:p>
            <a:pPr lvl="1"/>
            <a:r>
              <a:rPr lang="en-US" altLang="ko-KR" dirty="0"/>
              <a:t>Demo Board</a:t>
            </a:r>
            <a:r>
              <a:rPr lang="ko-KR" altLang="en-US" dirty="0"/>
              <a:t>와 </a:t>
            </a:r>
            <a:r>
              <a:rPr lang="en-US" altLang="ko-KR" dirty="0"/>
              <a:t>C&amp;DHS </a:t>
            </a:r>
            <a:r>
              <a:rPr lang="ko-KR" altLang="en-US" dirty="0" err="1"/>
              <a:t>보드간의</a:t>
            </a:r>
            <a:r>
              <a:rPr lang="ko-KR" altLang="en-US" dirty="0"/>
              <a:t> 연결을 통해 시험</a:t>
            </a:r>
            <a:endParaRPr lang="en-US" altLang="ko-KR" dirty="0"/>
          </a:p>
          <a:p>
            <a:pPr lvl="2"/>
            <a:r>
              <a:rPr lang="en-US" altLang="ko-KR" dirty="0"/>
              <a:t>Demo Board</a:t>
            </a:r>
            <a:r>
              <a:rPr lang="ko-KR" altLang="en-US" dirty="0"/>
              <a:t>가 다른 </a:t>
            </a:r>
            <a:r>
              <a:rPr lang="en-US" altLang="ko-KR" dirty="0"/>
              <a:t>System</a:t>
            </a:r>
            <a:r>
              <a:rPr lang="ko-KR" altLang="en-US" dirty="0"/>
              <a:t>을 담당</a:t>
            </a:r>
            <a:endParaRPr lang="en-US" altLang="ko-KR" dirty="0"/>
          </a:p>
          <a:p>
            <a:pPr lvl="2"/>
            <a:r>
              <a:rPr lang="ko-KR" altLang="en-US" dirty="0"/>
              <a:t>한번에 한 </a:t>
            </a:r>
            <a:r>
              <a:rPr lang="en-US" altLang="ko-KR" dirty="0"/>
              <a:t>System</a:t>
            </a:r>
            <a:r>
              <a:rPr lang="ko-KR" altLang="en-US" dirty="0"/>
              <a:t>만을 테스트</a:t>
            </a:r>
            <a:endParaRPr lang="en-US" altLang="ko-KR" dirty="0"/>
          </a:p>
          <a:p>
            <a:pPr lvl="1"/>
            <a:r>
              <a:rPr lang="en-US" altLang="ko-KR" dirty="0"/>
              <a:t>Demo Board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수집할 데이터 표본을 생성</a:t>
            </a:r>
            <a:r>
              <a:rPr lang="en-US" altLang="ko-KR" dirty="0"/>
              <a:t>, C&amp;DHS </a:t>
            </a:r>
            <a:r>
              <a:rPr lang="ko-KR" altLang="en-US" dirty="0"/>
              <a:t>보드에 전달</a:t>
            </a:r>
            <a:endParaRPr lang="en-US" altLang="ko-KR" dirty="0"/>
          </a:p>
          <a:p>
            <a:pPr lvl="1"/>
            <a:r>
              <a:rPr lang="en-US" altLang="ko-KR" dirty="0"/>
              <a:t>C&amp;DHS </a:t>
            </a:r>
            <a:r>
              <a:rPr lang="ko-KR" altLang="en-US" dirty="0"/>
              <a:t>보드에서 수집된 데이터를 활용하여 관련 기능 수행 여부를 확인</a:t>
            </a:r>
            <a:r>
              <a:rPr lang="en-US" altLang="ko-KR" dirty="0"/>
              <a:t>, </a:t>
            </a:r>
            <a:r>
              <a:rPr lang="ko-KR" altLang="en-US" dirty="0"/>
              <a:t>명령 전달</a:t>
            </a:r>
            <a:endParaRPr lang="en-US" altLang="ko-KR" dirty="0"/>
          </a:p>
          <a:p>
            <a:pPr lvl="2"/>
            <a:r>
              <a:rPr lang="en-US" altLang="ko-KR" dirty="0"/>
              <a:t>Debugger</a:t>
            </a:r>
            <a:r>
              <a:rPr lang="ko-KR" altLang="en-US" dirty="0"/>
              <a:t>를 이용하여 관련 기능을 모두 수행하는지 확인하여 검증</a:t>
            </a:r>
            <a:endParaRPr lang="en-US" altLang="ko-KR" dirty="0"/>
          </a:p>
          <a:p>
            <a:pPr lvl="2"/>
            <a:r>
              <a:rPr lang="ko-KR" altLang="en-US" dirty="0"/>
              <a:t>주어진 </a:t>
            </a:r>
            <a:r>
              <a:rPr lang="en-US" altLang="ko-KR" dirty="0"/>
              <a:t>System</a:t>
            </a:r>
            <a:r>
              <a:rPr lang="ko-KR" altLang="en-US" dirty="0"/>
              <a:t>이외의 다른 시스템의 데이터는 임의로 생성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기능 시험</a:t>
            </a:r>
            <a:r>
              <a:rPr lang="en-US" altLang="ko-KR" dirty="0"/>
              <a:t>(1)</a:t>
            </a:r>
          </a:p>
          <a:p>
            <a:pPr lvl="1"/>
            <a:r>
              <a:rPr lang="ko-KR" altLang="en-US" dirty="0"/>
              <a:t>한번에 모든 </a:t>
            </a:r>
            <a:r>
              <a:rPr lang="en-US" altLang="ko-KR" dirty="0"/>
              <a:t>System</a:t>
            </a:r>
            <a:r>
              <a:rPr lang="ko-KR" altLang="en-US" dirty="0"/>
              <a:t>을 </a:t>
            </a:r>
            <a:r>
              <a:rPr lang="en-US" altLang="ko-KR" dirty="0"/>
              <a:t>Demo Board</a:t>
            </a:r>
            <a:r>
              <a:rPr lang="ko-KR" altLang="en-US" dirty="0"/>
              <a:t>를 통해 시험</a:t>
            </a:r>
            <a:endParaRPr lang="en-US" altLang="ko-KR" dirty="0"/>
          </a:p>
          <a:p>
            <a:pPr lvl="2"/>
            <a:r>
              <a:rPr lang="ko-KR" altLang="en-US" dirty="0"/>
              <a:t>한번에 모든 </a:t>
            </a:r>
            <a:r>
              <a:rPr lang="en-US" altLang="ko-KR" dirty="0"/>
              <a:t>System</a:t>
            </a:r>
            <a:r>
              <a:rPr lang="ko-KR" altLang="en-US" dirty="0"/>
              <a:t>을 연결하여 진행</a:t>
            </a:r>
            <a:endParaRPr lang="en-US" altLang="ko-KR" dirty="0"/>
          </a:p>
          <a:p>
            <a:pPr lvl="1"/>
            <a:r>
              <a:rPr lang="ko-KR" altLang="en-US" dirty="0"/>
              <a:t>방법은 위와 동일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기능 시험</a:t>
            </a:r>
            <a:r>
              <a:rPr lang="en-US" altLang="ko-KR" dirty="0"/>
              <a:t>(2)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System</a:t>
            </a:r>
            <a:r>
              <a:rPr lang="ko-KR" altLang="en-US" dirty="0"/>
              <a:t>의 실제 보드와의 연결을 통해 시험</a:t>
            </a:r>
            <a:endParaRPr lang="en-US" altLang="ko-KR" dirty="0"/>
          </a:p>
          <a:p>
            <a:pPr lvl="2"/>
            <a:r>
              <a:rPr lang="ko-KR" altLang="en-US" dirty="0"/>
              <a:t>한번에 한 </a:t>
            </a:r>
            <a:r>
              <a:rPr lang="en-US" altLang="ko-KR" dirty="0"/>
              <a:t>System</a:t>
            </a:r>
            <a:r>
              <a:rPr lang="ko-KR" altLang="en-US" dirty="0"/>
              <a:t>만을 연결하여 진행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 기능 시험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System</a:t>
            </a:r>
            <a:r>
              <a:rPr lang="ko-KR" altLang="en-US" dirty="0"/>
              <a:t>의 실제 보드와 연결을 통해 시험</a:t>
            </a:r>
            <a:endParaRPr lang="en-US" altLang="ko-KR" dirty="0"/>
          </a:p>
          <a:p>
            <a:pPr lvl="2"/>
            <a:r>
              <a:rPr lang="ko-KR" altLang="en-US" dirty="0"/>
              <a:t>한번에 모든 </a:t>
            </a:r>
            <a:r>
              <a:rPr lang="en-US" altLang="ko-KR" dirty="0"/>
              <a:t>System</a:t>
            </a:r>
            <a:r>
              <a:rPr lang="ko-KR" altLang="en-US" dirty="0"/>
              <a:t>을 연결하여 진행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4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관리</a:t>
            </a:r>
          </a:p>
        </p:txBody>
      </p:sp>
      <p:graphicFrame>
        <p:nvGraphicFramePr>
          <p:cNvPr id="10" name="내용 개체 틀 3"/>
          <p:cNvGraphicFramePr>
            <a:graphicFrameLocks/>
          </p:cNvGraphicFramePr>
          <p:nvPr>
            <p:extLst/>
          </p:nvPr>
        </p:nvGraphicFramePr>
        <p:xfrm>
          <a:off x="550536" y="1169058"/>
          <a:ext cx="7995585" cy="27918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9117">
                  <a:extLst>
                    <a:ext uri="{9D8B030D-6E8A-4147-A177-3AD203B41FA5}">
                      <a16:colId xmlns:a16="http://schemas.microsoft.com/office/drawing/2014/main" val="1646775518"/>
                    </a:ext>
                  </a:extLst>
                </a:gridCol>
                <a:gridCol w="1599117">
                  <a:extLst>
                    <a:ext uri="{9D8B030D-6E8A-4147-A177-3AD203B41FA5}">
                      <a16:colId xmlns:a16="http://schemas.microsoft.com/office/drawing/2014/main" val="1598526584"/>
                    </a:ext>
                  </a:extLst>
                </a:gridCol>
                <a:gridCol w="1599117">
                  <a:extLst>
                    <a:ext uri="{9D8B030D-6E8A-4147-A177-3AD203B41FA5}">
                      <a16:colId xmlns:a16="http://schemas.microsoft.com/office/drawing/2014/main" val="3020456211"/>
                    </a:ext>
                  </a:extLst>
                </a:gridCol>
                <a:gridCol w="1599117">
                  <a:extLst>
                    <a:ext uri="{9D8B030D-6E8A-4147-A177-3AD203B41FA5}">
                      <a16:colId xmlns:a16="http://schemas.microsoft.com/office/drawing/2014/main" val="2265595292"/>
                    </a:ext>
                  </a:extLst>
                </a:gridCol>
                <a:gridCol w="1599117">
                  <a:extLst>
                    <a:ext uri="{9D8B030D-6E8A-4147-A177-3AD203B41FA5}">
                      <a16:colId xmlns:a16="http://schemas.microsoft.com/office/drawing/2014/main" val="2072262014"/>
                    </a:ext>
                  </a:extLst>
                </a:gridCol>
              </a:tblGrid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문서번호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담당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487837991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DR113000_001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C&amp;DHS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요구사항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작성완료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김현근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204640484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DR113000_002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C&amp;DHS </a:t>
                      </a:r>
                      <a:r>
                        <a:rPr lang="ko-KR" altLang="en-US" sz="1000" dirty="0"/>
                        <a:t>보드 설계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 중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김세호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55167574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DR113000_003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FSW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설계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작성예정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CDR+1M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김현근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153608274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DR113000_004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Data Management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 중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김이삭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204501856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DR113000_005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Task </a:t>
                      </a:r>
                      <a:r>
                        <a:rPr lang="ko-KR" altLang="en-US" sz="1000" dirty="0"/>
                        <a:t>설계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작성예정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CDR+1M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김이삭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878458866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TR113000_001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H/W </a:t>
                      </a:r>
                      <a:r>
                        <a:rPr lang="ko-KR" altLang="en-US" sz="1000" dirty="0"/>
                        <a:t>관련 자료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 중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김현근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19737921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TR113000_002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S/W </a:t>
                      </a:r>
                      <a:r>
                        <a:rPr lang="ko-KR" altLang="en-US" sz="1000" dirty="0"/>
                        <a:t>관련 자료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작성예정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CDR+2M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김현근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929783056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PM113000_001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Data Packet </a:t>
                      </a:r>
                      <a:r>
                        <a:rPr lang="ko-KR" altLang="en-US" sz="1000" dirty="0"/>
                        <a:t>전송 시험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 중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김이삭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100015662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PM113000_002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SD</a:t>
                      </a:r>
                      <a:r>
                        <a:rPr lang="en-US" altLang="ko-KR" sz="1000" baseline="0" dirty="0"/>
                        <a:t> Card </a:t>
                      </a:r>
                      <a:r>
                        <a:rPr lang="ko-KR" altLang="en-US" sz="1000" baseline="0" dirty="0"/>
                        <a:t>활용 시험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작성예정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CDR+1M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김이삭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494074419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PM113000_003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FSW </a:t>
                      </a:r>
                      <a:r>
                        <a:rPr lang="ko-KR" altLang="en-US" sz="1000" dirty="0" err="1"/>
                        <a:t>모듈별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동작 시험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작성예정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CDR+1M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김현근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78922608"/>
                  </a:ext>
                </a:extLst>
              </a:tr>
              <a:tr h="232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PM113000_004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FSW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동작 시험</a:t>
                      </a:r>
                      <a:endParaRPr lang="ko-KR" altLang="en-US" sz="10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작성예정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CDR+2M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김현근</a:t>
                      </a:r>
                      <a:endParaRPr lang="en-US" altLang="ko-KR" sz="10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19525677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8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위험요소 관리</a:t>
            </a:r>
          </a:p>
        </p:txBody>
      </p:sp>
      <p:graphicFrame>
        <p:nvGraphicFramePr>
          <p:cNvPr id="6" name="내용 개체 틀 6"/>
          <p:cNvGraphicFramePr>
            <a:graphicFrameLocks/>
          </p:cNvGraphicFramePr>
          <p:nvPr>
            <p:extLst/>
          </p:nvPr>
        </p:nvGraphicFramePr>
        <p:xfrm>
          <a:off x="550160" y="1434934"/>
          <a:ext cx="7996604" cy="24593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9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위험요소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위험성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가능성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해결방법</a:t>
                      </a:r>
                    </a:p>
                  </a:txBody>
                  <a:tcPr marL="66639" marR="66639" marT="31652" marB="3165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시스템간 충돌로 인한 데이터 손실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Low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코드 최적화 및 충분한 테스트</a:t>
                      </a:r>
                    </a:p>
                  </a:txBody>
                  <a:tcPr marL="66639" marR="66639" marT="31652" marB="3165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예상치 못한 버그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Low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lt"/>
                        </a:rPr>
                        <a:t>충분한 테스트를 통한 예방</a:t>
                      </a:r>
                    </a:p>
                  </a:txBody>
                  <a:tcPr marL="66639" marR="66639" marT="31652" marB="3165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91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lt"/>
                        </a:rPr>
                        <a:t>무한 루프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Low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충분한 테스트와 알고리즘적 검증</a:t>
                      </a:r>
                    </a:p>
                  </a:txBody>
                  <a:tcPr marL="66639" marR="66639" marT="31652" marB="3165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91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Kill</a:t>
                      </a:r>
                      <a:r>
                        <a:rPr lang="en-US" altLang="ko-KR" sz="1100" baseline="0" dirty="0">
                          <a:latin typeface="+mn-lt"/>
                        </a:rPr>
                        <a:t> SW </a:t>
                      </a:r>
                      <a:r>
                        <a:rPr lang="ko-KR" altLang="en-US" sz="1100" baseline="0" dirty="0">
                          <a:latin typeface="+mn-lt"/>
                        </a:rPr>
                        <a:t>실행 불가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Low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충분한 테스트를 통한 안전성 검증</a:t>
                      </a:r>
                    </a:p>
                  </a:txBody>
                  <a:tcPr marL="66639" marR="66639" marT="31652" marB="3165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91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lt"/>
                        </a:rPr>
                        <a:t>하드웨어 손상으로 인한 통신 불가</a:t>
                      </a: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Low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>
                          <a:latin typeface="+mn-lt"/>
                        </a:rPr>
                        <a:t>검증된 하드웨어 사용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66639" marR="66639" marT="31652" marB="3165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7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19631" y="356129"/>
            <a:ext cx="5411195" cy="58642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71931" tIns="35966" rIns="71931" bIns="35966" rtlCol="0" anchor="ctr">
            <a:noAutofit/>
          </a:bodyPr>
          <a:lstStyle/>
          <a:p>
            <a:pPr algn="l" defTabSz="778755">
              <a:spcAft>
                <a:spcPct val="0"/>
              </a:spcAft>
              <a:defRPr lang="ko-KR" altLang="en-US"/>
            </a:pPr>
            <a:r>
              <a:rPr lang="ko-KR" altLang="en-US" sz="3046" b="1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개발 일정</a:t>
            </a:r>
            <a:r>
              <a:rPr lang="en-US" altLang="ko-KR" sz="3046" b="1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(1/2)</a:t>
            </a:r>
            <a:endParaRPr lang="ko-KR" altLang="en-US" sz="3046" b="1" dirty="0">
              <a:solidFill>
                <a:srgbClr val="413787">
                  <a:alpha val="100000"/>
                </a:srgbClr>
              </a:solidFill>
              <a:latin typeface="Calibri"/>
              <a:ea typeface="맑은 고딕"/>
              <a:sym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0" y="1368465"/>
            <a:ext cx="8441553" cy="44387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5855-5F36-413C-BEFB-102D6A75722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147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19631" y="356129"/>
            <a:ext cx="5411195" cy="58642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71931" tIns="35966" rIns="71931" bIns="35966" rtlCol="0" anchor="ctr">
            <a:noAutofit/>
          </a:bodyPr>
          <a:lstStyle/>
          <a:p>
            <a:pPr algn="l" defTabSz="778755">
              <a:spcAft>
                <a:spcPct val="0"/>
              </a:spcAft>
              <a:defRPr lang="ko-KR" altLang="en-US"/>
            </a:pPr>
            <a:r>
              <a:rPr lang="ko-KR" altLang="en-US" sz="3046" b="1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개발 일정</a:t>
            </a:r>
            <a:r>
              <a:rPr lang="en-US" altLang="ko-KR" sz="3046" b="1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(2/2)</a:t>
            </a:r>
            <a:endParaRPr lang="ko-KR" altLang="en-US" sz="3046" b="1" dirty="0">
              <a:solidFill>
                <a:srgbClr val="413787">
                  <a:alpha val="100000"/>
                </a:srgbClr>
              </a:solidFill>
              <a:latin typeface="Calibri"/>
              <a:ea typeface="맑은 고딕"/>
              <a:sym typeface="함초롬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0" y="1368464"/>
            <a:ext cx="8443352" cy="454491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5855-5F36-413C-BEFB-102D6A75722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989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설계된 보드를 이용한 환경 구축</a:t>
            </a:r>
            <a:endParaRPr lang="en-US" altLang="ko-KR" dirty="0"/>
          </a:p>
          <a:p>
            <a:r>
              <a:rPr lang="ko-KR" altLang="en-US" dirty="0"/>
              <a:t>다른 서브시스템들과 </a:t>
            </a:r>
            <a:r>
              <a:rPr lang="en-US" altLang="ko-KR" dirty="0"/>
              <a:t>UART </a:t>
            </a:r>
            <a:r>
              <a:rPr lang="ko-KR" altLang="en-US" dirty="0"/>
              <a:t>통신 테스트</a:t>
            </a:r>
            <a:endParaRPr lang="en-US" altLang="ko-KR" dirty="0"/>
          </a:p>
          <a:p>
            <a:r>
              <a:rPr lang="en-US" altLang="ko-KR" dirty="0"/>
              <a:t>SD Card </a:t>
            </a:r>
            <a:r>
              <a:rPr lang="ko-KR" altLang="en-US" dirty="0"/>
              <a:t>소켓을 통한 </a:t>
            </a:r>
            <a:r>
              <a:rPr lang="en-US" altLang="ko-KR" dirty="0"/>
              <a:t>SDIO </a:t>
            </a:r>
            <a:r>
              <a:rPr lang="ko-KR" altLang="en-US" dirty="0"/>
              <a:t>테스트</a:t>
            </a:r>
            <a:endParaRPr lang="en-US" altLang="ko-KR" dirty="0"/>
          </a:p>
          <a:p>
            <a:r>
              <a:rPr lang="en-US" altLang="ko-KR" dirty="0"/>
              <a:t>S-band</a:t>
            </a:r>
            <a:r>
              <a:rPr lang="ko-KR" altLang="en-US" dirty="0"/>
              <a:t>와 </a:t>
            </a:r>
            <a:r>
              <a:rPr lang="en-US" altLang="ko-KR" dirty="0"/>
              <a:t>I2C </a:t>
            </a:r>
            <a:r>
              <a:rPr lang="ko-KR" altLang="en-US" dirty="0"/>
              <a:t>통신 테스트</a:t>
            </a:r>
            <a:endParaRPr lang="en-US" altLang="ko-KR" dirty="0"/>
          </a:p>
          <a:p>
            <a:r>
              <a:rPr lang="en-US" altLang="ko-KR" dirty="0"/>
              <a:t>RTOS </a:t>
            </a:r>
            <a:r>
              <a:rPr lang="ko-KR" altLang="en-US" dirty="0"/>
              <a:t>운용 알고리즘 실험 및 검증</a:t>
            </a:r>
            <a:endParaRPr lang="en-US" altLang="ko-KR" dirty="0"/>
          </a:p>
          <a:p>
            <a:r>
              <a:rPr lang="ko-KR" altLang="en-US" dirty="0"/>
              <a:t>시스템 보안을 위한 </a:t>
            </a:r>
            <a:r>
              <a:rPr lang="en-US" altLang="ko-KR" dirty="0"/>
              <a:t>Security model</a:t>
            </a:r>
            <a:r>
              <a:rPr lang="ko-KR" altLang="en-US" dirty="0"/>
              <a:t>검토</a:t>
            </a:r>
            <a:endParaRPr lang="en-US" altLang="ko-KR" dirty="0"/>
          </a:p>
          <a:p>
            <a:r>
              <a:rPr lang="ko-KR" altLang="en-US" dirty="0"/>
              <a:t>코드 최적화</a:t>
            </a:r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C&amp;DHS </a:t>
            </a:r>
            <a:r>
              <a:rPr lang="ko-KR" altLang="en-US" dirty="0"/>
              <a:t>요구조건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016" y="5920997"/>
            <a:ext cx="3530134" cy="21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12949"/>
            <a:r>
              <a:rPr lang="en-US" altLang="ko-KR" sz="786" kern="0" dirty="0">
                <a:solidFill>
                  <a:prstClr val="black"/>
                </a:solidFill>
                <a:latin typeface="맑은 고딕"/>
              </a:rPr>
              <a:t>※</a:t>
            </a:r>
            <a:r>
              <a:rPr lang="ko-KR" altLang="en-US" sz="786" kern="0" dirty="0">
                <a:solidFill>
                  <a:prstClr val="black"/>
                </a:solidFill>
                <a:latin typeface="맑은 고딕"/>
              </a:rPr>
              <a:t> </a:t>
            </a:r>
            <a:r>
              <a:rPr lang="en-US" altLang="ko-KR" sz="786" kern="0" dirty="0">
                <a:solidFill>
                  <a:prstClr val="black"/>
                </a:solidFill>
                <a:latin typeface="맑은 고딕"/>
              </a:rPr>
              <a:t>I:</a:t>
            </a:r>
            <a:r>
              <a:rPr lang="ko-KR" altLang="en-US" sz="786" kern="0" dirty="0">
                <a:solidFill>
                  <a:prstClr val="black"/>
                </a:solidFill>
                <a:latin typeface="맑은 고딕"/>
              </a:rPr>
              <a:t>검사</a:t>
            </a:r>
            <a:r>
              <a:rPr lang="en-US" altLang="ko-KR" sz="786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786" kern="0" dirty="0">
                <a:solidFill>
                  <a:prstClr val="black"/>
                </a:solidFill>
                <a:latin typeface="맑은 고딕"/>
              </a:rPr>
              <a:t>Inspection), A:</a:t>
            </a:r>
            <a:r>
              <a:rPr lang="ko-KR" altLang="en-US" sz="786" kern="0" dirty="0">
                <a:solidFill>
                  <a:prstClr val="black"/>
                </a:solidFill>
                <a:latin typeface="맑은 고딕"/>
              </a:rPr>
              <a:t>분석</a:t>
            </a:r>
            <a:r>
              <a:rPr lang="en-US" altLang="ko-KR" sz="786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786" kern="0" dirty="0">
                <a:solidFill>
                  <a:prstClr val="black"/>
                </a:solidFill>
                <a:latin typeface="맑은 고딕"/>
              </a:rPr>
              <a:t>Analysis), D:</a:t>
            </a:r>
            <a:r>
              <a:rPr lang="ko-KR" altLang="en-US" sz="786" kern="0" dirty="0">
                <a:solidFill>
                  <a:prstClr val="black"/>
                </a:solidFill>
                <a:latin typeface="맑은 고딕"/>
              </a:rPr>
              <a:t>시연</a:t>
            </a:r>
            <a:r>
              <a:rPr lang="en-US" altLang="ko-KR" sz="786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786" kern="0" dirty="0">
                <a:solidFill>
                  <a:prstClr val="black"/>
                </a:solidFill>
                <a:latin typeface="맑은 고딕"/>
              </a:rPr>
              <a:t>Demonstration), T:</a:t>
            </a:r>
            <a:r>
              <a:rPr lang="ko-KR" altLang="en-US" sz="786" kern="0" dirty="0">
                <a:solidFill>
                  <a:prstClr val="black"/>
                </a:solidFill>
                <a:latin typeface="맑은 고딕"/>
              </a:rPr>
              <a:t>시험</a:t>
            </a:r>
            <a:r>
              <a:rPr lang="en-US" altLang="ko-KR" sz="786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786" kern="0" dirty="0">
                <a:solidFill>
                  <a:prstClr val="black"/>
                </a:solidFill>
                <a:latin typeface="맑은 고딕"/>
              </a:rPr>
              <a:t>Test)</a:t>
            </a:r>
            <a:endParaRPr lang="en-US" sz="786" kern="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50016" y="1169059"/>
          <a:ext cx="7996745" cy="46906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9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505">
                  <a:extLst>
                    <a:ext uri="{9D8B030D-6E8A-4147-A177-3AD203B41FA5}">
                      <a16:colId xmlns:a16="http://schemas.microsoft.com/office/drawing/2014/main" val="4162679125"/>
                    </a:ext>
                  </a:extLst>
                </a:gridCol>
                <a:gridCol w="5144760">
                  <a:extLst>
                    <a:ext uri="{9D8B030D-6E8A-4147-A177-3AD203B41FA5}">
                      <a16:colId xmlns:a16="http://schemas.microsoft.com/office/drawing/2014/main" val="1321743585"/>
                    </a:ext>
                  </a:extLst>
                </a:gridCol>
                <a:gridCol w="615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133">
                  <a:extLst>
                    <a:ext uri="{9D8B030D-6E8A-4147-A177-3AD203B41FA5}">
                      <a16:colId xmlns:a16="http://schemas.microsoft.com/office/drawing/2014/main" val="295026138"/>
                    </a:ext>
                  </a:extLst>
                </a:gridCol>
              </a:tblGrid>
              <a:tr h="163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번호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제목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요구조건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검증 방법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검증 완료</a:t>
                      </a:r>
                      <a:endParaRPr lang="en-US" sz="9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862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endParaRPr kumimoji="0" lang="en-US" sz="900" b="1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000" b="1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287787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Operating System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실시간 운영체제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(RTOS)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를 가져야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I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임무 지속성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ko-KR" altLang="en-US" sz="800" kern="0" spc="0" dirty="0" err="1">
                          <a:effectLst/>
                          <a:latin typeface="+mn-lt"/>
                        </a:rPr>
                        <a:t>지상국의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 별도 명령 없이 최소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일 이상 작동해야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D, 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634557947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CDSR0103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임무 지속성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별도의 지상국 명령이 없을 경우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미리 지정된 동작을 수행해야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3479222498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상태 이상 검출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각 파트 부품의 고장을 검출 가능해야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D, 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975647820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데이터 보존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별도의 지상국 명령이 없을 경우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데이터 손실이 발생하지 않도록 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A, T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604975306"/>
                  </a:ext>
                </a:extLst>
              </a:tr>
              <a:tr h="2813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CDSR0106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  <a:latin typeface="+mn-lt"/>
                        </a:rPr>
                        <a:t>데이터 보존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데이터가 메모리를 초과 할 경우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비슷한 값들을 정리해서 제거하며 오래된 데이터부터 제거해야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500196060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CDSR0107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  <a:latin typeface="+mn-lt"/>
                        </a:rPr>
                        <a:t>임무 일정 관리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Vision Cube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의 임무 일정을 관리해야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576461397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  <a:latin typeface="+mn-lt"/>
                        </a:rPr>
                        <a:t>임무 일정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ko-KR" altLang="en-US" sz="800" kern="0" spc="0" dirty="0" err="1">
                          <a:effectLst/>
                          <a:latin typeface="+mn-lt"/>
                        </a:rPr>
                        <a:t>지상국의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 명령에 따라 임무 일정을 수행해야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A, 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3550806132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CDSR0109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  <a:latin typeface="+mn-lt"/>
                        </a:rPr>
                        <a:t>오류 대처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운용상의 에러 발생 시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데이터를 모두 저장하고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재부팅을 시도해야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671551422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CDSR0110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전력 관리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배터리의 잔량이 부족하면 각 시스템의 임무를 중단하고 배터리를 충전해야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CDSR0111</a:t>
                      </a:r>
                      <a:endPara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온도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관리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</a:t>
                      </a:r>
                      <a:r>
                        <a:rPr lang="ko-KR" alt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각 보드에 장착된 온도센서로부터 온도데이터를 수집하여 위성의 온도를 모니터링해야 한다</a:t>
                      </a: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kern="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A,</a:t>
                      </a:r>
                      <a:r>
                        <a:rPr 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577498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CDSR0112</a:t>
                      </a:r>
                      <a:endPara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히터 제어</a:t>
                      </a: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C&amp;DHS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는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위성에 장착된 모든 히터의 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On/Off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를 제어해야 한다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A,</a:t>
                      </a:r>
                      <a:r>
                        <a:rPr 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362749740"/>
                  </a:ext>
                </a:extLst>
              </a:tr>
              <a:tr h="195862">
                <a:tc gridSpan="5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성능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CDSR0201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C&amp;DHS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전력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의 소모전력은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1W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이하여야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I, 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645893527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CDSR0202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Clock speed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Clock speed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40MHz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이상이어야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862">
                <a:tc gridSpan="5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724422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Support SD card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2GB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SD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카드를 지원해야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I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955059859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Code Storage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768KB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Code Storage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를 가져야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I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828203420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CDSR0303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RAM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144KB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RAM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을 가져야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489205307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Data Storage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2MB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Data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저장 용량을 가져야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3676473876"/>
                  </a:ext>
                </a:extLst>
              </a:tr>
              <a:tr h="195862">
                <a:tc gridSpan="5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09496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CDSR0501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  <a:latin typeface="+mn-lt"/>
                        </a:rPr>
                        <a:t>C&amp;DHS Interface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I2C, UART </a:t>
                      </a:r>
                      <a:r>
                        <a:rPr lang="ko-KR" altLang="en-US" sz="800" kern="0" spc="0" dirty="0">
                          <a:effectLst/>
                          <a:latin typeface="+mn-lt"/>
                        </a:rPr>
                        <a:t>인터페이스를 가져야 한다</a:t>
                      </a:r>
                      <a:r>
                        <a:rPr lang="en-US" altLang="ko-KR" sz="8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2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CDSR0502</a:t>
                      </a:r>
                    </a:p>
                  </a:txBody>
                  <a:tcPr marL="50944" marR="50944" marT="14084" marB="1408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 ADC</a:t>
                      </a:r>
                    </a:p>
                  </a:txBody>
                  <a:tcPr marL="50944" marR="50944" marT="14084" marB="1408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</a:t>
                      </a:r>
                      <a:r>
                        <a:rPr lang="ko-KR" alt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온도 센서 정보 수집을 위한 </a:t>
                      </a: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en-US" altLang="ko-KR" sz="8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인터페이스를 가져야 한다</a:t>
                      </a:r>
                      <a:r>
                        <a:rPr lang="en-US" altLang="ko-KR" sz="8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kern="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0944" marR="50944" marT="14084" marB="14084" anchor="ctr"/>
                </a:tc>
                <a:extLst>
                  <a:ext uri="{0D108BD9-81ED-4DB2-BD59-A6C34878D82A}">
                    <a16:rowId xmlns:a16="http://schemas.microsoft.com/office/drawing/2014/main" val="2037446517"/>
                  </a:ext>
                </a:extLst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6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PDR </a:t>
            </a:r>
            <a:r>
              <a:rPr lang="en-US" b="1" dirty="0"/>
              <a:t>Action Items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84458" y="1368464"/>
          <a:ext cx="8441553" cy="44600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7334">
                  <a:extLst>
                    <a:ext uri="{9D8B030D-6E8A-4147-A177-3AD203B41FA5}">
                      <a16:colId xmlns:a16="http://schemas.microsoft.com/office/drawing/2014/main" val="3990627559"/>
                    </a:ext>
                  </a:extLst>
                </a:gridCol>
                <a:gridCol w="566278">
                  <a:extLst>
                    <a:ext uri="{9D8B030D-6E8A-4147-A177-3AD203B41FA5}">
                      <a16:colId xmlns:a16="http://schemas.microsoft.com/office/drawing/2014/main" val="2919071995"/>
                    </a:ext>
                  </a:extLst>
                </a:gridCol>
                <a:gridCol w="3905088">
                  <a:extLst>
                    <a:ext uri="{9D8B030D-6E8A-4147-A177-3AD203B41FA5}">
                      <a16:colId xmlns:a16="http://schemas.microsoft.com/office/drawing/2014/main" val="164867336"/>
                    </a:ext>
                  </a:extLst>
                </a:gridCol>
                <a:gridCol w="600777">
                  <a:extLst>
                    <a:ext uri="{9D8B030D-6E8A-4147-A177-3AD203B41FA5}">
                      <a16:colId xmlns:a16="http://schemas.microsoft.com/office/drawing/2014/main" val="388602341"/>
                    </a:ext>
                  </a:extLst>
                </a:gridCol>
                <a:gridCol w="2326854">
                  <a:extLst>
                    <a:ext uri="{9D8B030D-6E8A-4147-A177-3AD203B41FA5}">
                      <a16:colId xmlns:a16="http://schemas.microsoft.com/office/drawing/2014/main" val="3092259929"/>
                    </a:ext>
                  </a:extLst>
                </a:gridCol>
                <a:gridCol w="595222">
                  <a:extLst>
                    <a:ext uri="{9D8B030D-6E8A-4147-A177-3AD203B41FA5}">
                      <a16:colId xmlns:a16="http://schemas.microsoft.com/office/drawing/2014/main" val="1609128882"/>
                    </a:ext>
                  </a:extLst>
                </a:gridCol>
              </a:tblGrid>
              <a:tr h="261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파트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검토사항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담당자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해결방안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090659334"/>
                  </a:ext>
                </a:extLst>
              </a:tr>
              <a:tr h="609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미션 데이터 저장 구조 고려 필요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김이삭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데이터 핸들링을 위해 각각의 미션 데이터를 자체 정의 파일로 분할 관리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Closed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532021534"/>
                  </a:ext>
                </a:extLst>
              </a:tr>
              <a:tr h="408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데이터가 </a:t>
                      </a:r>
                      <a:r>
                        <a:rPr lang="en-US" altLang="ko-KR" sz="1000" u="none" strike="noStrike" dirty="0">
                          <a:effectLst/>
                        </a:rPr>
                        <a:t>full</a:t>
                      </a:r>
                      <a:r>
                        <a:rPr lang="ko-KR" altLang="en-US" sz="1000" u="none" strike="noStrike" dirty="0">
                          <a:effectLst/>
                        </a:rPr>
                        <a:t>이 된 경우 처리 방법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김이삭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중복 데이터 병합 및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오래된 데이터 삭제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Closed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768199452"/>
                  </a:ext>
                </a:extLst>
              </a:tr>
              <a:tr h="408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Task</a:t>
                      </a:r>
                      <a:r>
                        <a:rPr lang="ko-KR" altLang="en-US" sz="1000" u="none" strike="noStrike" dirty="0">
                          <a:effectLst/>
                        </a:rPr>
                        <a:t>가 불리는 주기가 재검토 필요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너무 자주 불림</a:t>
                      </a:r>
                      <a:r>
                        <a:rPr lang="en-US" altLang="ko-KR" sz="1000" u="none" strike="noStrike" dirty="0">
                          <a:effectLst/>
                        </a:rPr>
                        <a:t>)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김현근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Event-trigger</a:t>
                      </a:r>
                      <a:r>
                        <a:rPr lang="en-US" altLang="ko-KR" sz="10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1000" u="none" strike="noStrike" baseline="0" dirty="0">
                          <a:effectLst/>
                        </a:rPr>
                        <a:t>방식을 추가하여 기본 호출 빈도를 낮춤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Closed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807257972"/>
                  </a:ext>
                </a:extLst>
              </a:tr>
              <a:tr h="81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 우선순위 결정에 빈도가 높은 </a:t>
                      </a:r>
                      <a:r>
                        <a:rPr lang="en-US" altLang="ko-KR" sz="1000" u="none" strike="noStrike" dirty="0">
                          <a:effectLst/>
                        </a:rPr>
                        <a:t>Task</a:t>
                      </a:r>
                      <a:r>
                        <a:rPr lang="ko-KR" altLang="en-US" sz="1000" u="none" strike="noStrike" dirty="0">
                          <a:effectLst/>
                        </a:rPr>
                        <a:t>를 상위로 올리는 것도 고려해 볼 것</a:t>
                      </a:r>
                      <a:r>
                        <a:rPr lang="en-US" altLang="ko-KR" sz="1000" u="none" strike="noStrike" dirty="0">
                          <a:effectLst/>
                        </a:rPr>
                        <a:t>. (</a:t>
                      </a:r>
                      <a:r>
                        <a:rPr lang="ko-KR" altLang="en-US" sz="1000" u="none" strike="noStrike" dirty="0">
                          <a:effectLst/>
                        </a:rPr>
                        <a:t>다목적위성의 경우 우선순위는 빈도가 높은 것이 상위 였음</a:t>
                      </a:r>
                      <a:r>
                        <a:rPr lang="en-US" altLang="ko-KR" sz="1000" u="none" strike="noStrike" dirty="0">
                          <a:effectLst/>
                        </a:rPr>
                        <a:t>.)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김현근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RTOS</a:t>
                      </a:r>
                      <a:r>
                        <a:rPr lang="ko-KR" altLang="en-US" sz="1000" u="none" strike="noStrike" dirty="0">
                          <a:effectLst/>
                        </a:rPr>
                        <a:t>의 스케줄러에서 </a:t>
                      </a:r>
                      <a:r>
                        <a:rPr lang="en-US" altLang="ko-KR" sz="1000" u="none" strike="noStrike" dirty="0">
                          <a:effectLst/>
                        </a:rPr>
                        <a:t>Task</a:t>
                      </a:r>
                      <a:r>
                        <a:rPr lang="ko-KR" altLang="en-US" sz="1000" u="none" strike="noStrike" dirty="0">
                          <a:effectLst/>
                        </a:rPr>
                        <a:t>들의 호출빈도와 우선순위를 바탕으로 새로운 우선순위를 동적을 할당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Closed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369561664"/>
                  </a:ext>
                </a:extLst>
              </a:tr>
              <a:tr h="408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사용하는 </a:t>
                      </a:r>
                      <a:r>
                        <a:rPr lang="en-US" altLang="ko-KR" sz="1000" u="none" strike="noStrike" dirty="0">
                          <a:effectLst/>
                        </a:rPr>
                        <a:t>MCU (Cortex M4)</a:t>
                      </a:r>
                      <a:r>
                        <a:rPr lang="ko-KR" altLang="en-US" sz="1000" u="none" strike="noStrike" dirty="0">
                          <a:effectLst/>
                        </a:rPr>
                        <a:t>의 </a:t>
                      </a:r>
                      <a:r>
                        <a:rPr lang="en-US" altLang="ko-KR" sz="1000" u="none" strike="noStrike" dirty="0">
                          <a:effectLst/>
                        </a:rPr>
                        <a:t>heritage</a:t>
                      </a:r>
                      <a:r>
                        <a:rPr lang="ko-KR" altLang="en-US" sz="1000" u="none" strike="noStrike" dirty="0">
                          <a:effectLst/>
                        </a:rPr>
                        <a:t>가 충분한가</a:t>
                      </a:r>
                      <a:r>
                        <a:rPr lang="en-US" altLang="ko-KR" sz="1000" u="none" strike="noStrike" dirty="0">
                          <a:effectLst/>
                        </a:rPr>
                        <a:t>?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김현근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Cortex M4 </a:t>
                      </a:r>
                      <a:r>
                        <a:rPr lang="ko-KR" altLang="en-US" sz="1000" u="none" strike="noStrike" dirty="0">
                          <a:effectLst/>
                        </a:rPr>
                        <a:t>시리즈는 실제 위성에서도 사용되는 검증된 </a:t>
                      </a:r>
                      <a:r>
                        <a:rPr lang="en-US" altLang="ko-KR" sz="1000" u="none" strike="noStrike" dirty="0">
                          <a:effectLst/>
                        </a:rPr>
                        <a:t>MCU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Closed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6455858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시스템 </a:t>
                      </a:r>
                      <a:r>
                        <a:rPr lang="en-US" altLang="ko-KR" sz="1000" u="none" strike="noStrike" dirty="0">
                          <a:effectLst/>
                        </a:rPr>
                        <a:t>Fault</a:t>
                      </a:r>
                      <a:r>
                        <a:rPr lang="ko-KR" altLang="en-US" sz="1000" u="none" strike="noStrike" dirty="0">
                          <a:effectLst/>
                        </a:rPr>
                        <a:t>에 대한 관리방법 또는 운용 개념 확립이 필요함 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예</a:t>
                      </a:r>
                      <a:r>
                        <a:rPr lang="en-US" altLang="ko-KR" sz="1000" u="none" strike="noStrike" dirty="0">
                          <a:effectLst/>
                        </a:rPr>
                        <a:t>; Fault manager)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김현근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설계된 보드에서 전체 프로그램을 올린 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Fault Manager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를 보강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(~2016-09-06)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Open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584914933"/>
                  </a:ext>
                </a:extLst>
              </a:tr>
              <a:tr h="609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DMA</a:t>
                      </a:r>
                      <a:r>
                        <a:rPr lang="ko-KR" altLang="en-US" sz="1000" u="none" strike="noStrike" dirty="0">
                          <a:effectLst/>
                        </a:rPr>
                        <a:t>를 위한 추가적인 </a:t>
                      </a:r>
                      <a:r>
                        <a:rPr lang="en-US" altLang="ko-KR" sz="1000" u="none" strike="noStrike" dirty="0">
                          <a:effectLst/>
                        </a:rPr>
                        <a:t>RAM </a:t>
                      </a:r>
                      <a:r>
                        <a:rPr lang="ko-KR" altLang="en-US" sz="1000" u="none" strike="noStrike" dirty="0">
                          <a:effectLst/>
                        </a:rPr>
                        <a:t>재검토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김현근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MCU</a:t>
                      </a:r>
                      <a:r>
                        <a:rPr lang="ko-KR" altLang="en-US" sz="1000" u="none" strike="noStrike" dirty="0">
                          <a:effectLst/>
                        </a:rPr>
                        <a:t>내부의 </a:t>
                      </a:r>
                      <a:r>
                        <a:rPr lang="en-US" altLang="ko-KR" sz="1000" u="none" strike="noStrike" dirty="0">
                          <a:effectLst/>
                        </a:rPr>
                        <a:t>Memory</a:t>
                      </a:r>
                      <a:r>
                        <a:rPr lang="ko-KR" altLang="en-US" sz="1000" u="none" strike="noStrike" dirty="0">
                          <a:effectLst/>
                        </a:rPr>
                        <a:t>만으로 </a:t>
                      </a:r>
                      <a:r>
                        <a:rPr lang="en-US" altLang="ko-KR" sz="1000" u="none" strike="noStrike" dirty="0">
                          <a:effectLst/>
                        </a:rPr>
                        <a:t>DMA </a:t>
                      </a:r>
                      <a:r>
                        <a:rPr lang="ko-KR" altLang="en-US" sz="1000" u="none" strike="noStrike" dirty="0">
                          <a:effectLst/>
                        </a:rPr>
                        <a:t>구성 가능하도록 한번에 전송하는 데이터 양을 조절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Closed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73950843"/>
                  </a:ext>
                </a:extLst>
              </a:tr>
              <a:tr h="393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C&amp;DHS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SD</a:t>
                      </a:r>
                      <a:r>
                        <a:rPr lang="en-US" altLang="ko-KR" sz="1000" u="none" strike="noStrike" baseline="0" dirty="0">
                          <a:effectLst/>
                        </a:rPr>
                        <a:t> Card</a:t>
                      </a:r>
                      <a:r>
                        <a:rPr lang="ko-KR" altLang="en-US" sz="1000" u="none" strike="noStrike" baseline="0" dirty="0">
                          <a:effectLst/>
                        </a:rPr>
                        <a:t> 포맷 검토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김이삭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설계된 보드의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SD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포트를 이용하여 포맷 검토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(~ 2016-08-30)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Open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623316359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5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</a:ln>
        </p:spPr>
        <p:txBody>
          <a:bodyPr vert="horz" wrap="square" lIns="66398" tIns="33199" rIns="66398" bIns="33199" rtlCol="0" anchor="ctr">
            <a:noAutofit/>
          </a:bodyPr>
          <a:lstStyle/>
          <a:p>
            <a:pPr defTabSz="730370">
              <a:spcAft>
                <a:spcPct val="0"/>
              </a:spcAft>
              <a:defRPr lang="ko-KR" altLang="en-US"/>
            </a:pPr>
            <a:r>
              <a:rPr lang="en-US" altLang="ko-KR" sz="2812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CDR </a:t>
            </a:r>
            <a:r>
              <a:rPr lang="ko-KR" altLang="en-US" sz="2812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주요 수행내용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 상세 설계</a:t>
            </a:r>
            <a:endParaRPr lang="en-US" altLang="ko-KR" dirty="0"/>
          </a:p>
          <a:p>
            <a:pPr lvl="1"/>
            <a:r>
              <a:rPr lang="en-US" altLang="ko-KR" dirty="0"/>
              <a:t>S-band</a:t>
            </a:r>
            <a:r>
              <a:rPr lang="ko-KR" altLang="en-US" dirty="0"/>
              <a:t>를 보드에 탑재하기 위해 </a:t>
            </a:r>
            <a:r>
              <a:rPr lang="en-US" altLang="ko-KR" dirty="0"/>
              <a:t>MCU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1"/>
            <a:r>
              <a:rPr lang="ko-KR" altLang="en-US" dirty="0"/>
              <a:t>요구조건과 분석을 토대로 보드 및 인터페이스 설계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FSW </a:t>
            </a:r>
            <a:r>
              <a:rPr lang="ko-KR" altLang="en-US" dirty="0"/>
              <a:t>설계</a:t>
            </a:r>
            <a:endParaRPr lang="en-US" altLang="ko-KR" dirty="0"/>
          </a:p>
          <a:p>
            <a:pPr lvl="1"/>
            <a:r>
              <a:rPr lang="en-US" altLang="ko-KR" dirty="0"/>
              <a:t>FSW</a:t>
            </a:r>
            <a:r>
              <a:rPr lang="ko-KR" altLang="en-US" dirty="0"/>
              <a:t>를 </a:t>
            </a:r>
            <a:r>
              <a:rPr lang="en-US" altLang="ko-KR" dirty="0"/>
              <a:t>Task Manager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r>
              <a:rPr lang="ko-KR" altLang="en-US" dirty="0"/>
              <a:t>을 통해 각 기능을 수행하도록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패킷 정의</a:t>
            </a:r>
            <a:endParaRPr lang="en-US" altLang="ko-KR" dirty="0"/>
          </a:p>
          <a:p>
            <a:pPr lvl="1"/>
            <a:r>
              <a:rPr lang="ko-KR" altLang="en-US" dirty="0"/>
              <a:t>각 파트의 서브시스템과의 통신을 위해 필요 데이터 정보를 수집</a:t>
            </a:r>
            <a:endParaRPr lang="en-US" altLang="ko-KR" dirty="0"/>
          </a:p>
          <a:p>
            <a:pPr lvl="1"/>
            <a:r>
              <a:rPr lang="ko-KR" altLang="en-US" dirty="0"/>
              <a:t>위의 정보를 바탕으로 수집 및 전송 데이터 패킷을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패킷 통신 기능 테스트</a:t>
            </a:r>
            <a:endParaRPr lang="en-US" altLang="ko-KR" dirty="0"/>
          </a:p>
          <a:p>
            <a:pPr lvl="1"/>
            <a:r>
              <a:rPr lang="en-US" altLang="ko-KR" dirty="0"/>
              <a:t>UART, I2C, ADC</a:t>
            </a:r>
            <a:r>
              <a:rPr lang="ko-KR" altLang="en-US" dirty="0"/>
              <a:t>를 </a:t>
            </a:r>
            <a:r>
              <a:rPr lang="en-US" altLang="ko-KR" dirty="0"/>
              <a:t>DMA</a:t>
            </a:r>
            <a:r>
              <a:rPr lang="ko-KR" altLang="en-US" dirty="0"/>
              <a:t>를 활용하여 주어진 패킷 전송을 수행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989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" dirty="0"/>
              <a:t>PDR </a:t>
            </a:r>
            <a:r>
              <a:rPr lang="ko" altLang="en-US" dirty="0"/>
              <a:t>이후 변경사항</a:t>
            </a:r>
          </a:p>
        </p:txBody>
      </p:sp>
      <p:graphicFrame>
        <p:nvGraphicFramePr>
          <p:cNvPr id="6" name="내용 개체 틀 2"/>
          <p:cNvGraphicFramePr>
            <a:graphicFrameLocks/>
          </p:cNvGraphicFramePr>
          <p:nvPr>
            <p:extLst/>
          </p:nvPr>
        </p:nvGraphicFramePr>
        <p:xfrm>
          <a:off x="450927" y="1285525"/>
          <a:ext cx="8242146" cy="46028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634361231"/>
                    </a:ext>
                  </a:extLst>
                </a:gridCol>
                <a:gridCol w="2259943">
                  <a:extLst>
                    <a:ext uri="{9D8B030D-6E8A-4147-A177-3AD203B41FA5}">
                      <a16:colId xmlns:a16="http://schemas.microsoft.com/office/drawing/2014/main" val="31683040"/>
                    </a:ext>
                  </a:extLst>
                </a:gridCol>
                <a:gridCol w="2725226">
                  <a:extLst>
                    <a:ext uri="{9D8B030D-6E8A-4147-A177-3AD203B41FA5}">
                      <a16:colId xmlns:a16="http://schemas.microsoft.com/office/drawing/2014/main" val="4181709158"/>
                    </a:ext>
                  </a:extLst>
                </a:gridCol>
                <a:gridCol w="2392881">
                  <a:extLst>
                    <a:ext uri="{9D8B030D-6E8A-4147-A177-3AD203B41FA5}">
                      <a16:colId xmlns:a16="http://schemas.microsoft.com/office/drawing/2014/main" val="2081813316"/>
                    </a:ext>
                  </a:extLst>
                </a:gridCol>
              </a:tblGrid>
              <a:tr h="2583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변경사항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PDR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CDR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변경사유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3440228579"/>
                  </a:ext>
                </a:extLst>
              </a:tr>
              <a:tr h="6206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보드 설계</a:t>
                      </a:r>
                      <a:r>
                        <a:rPr lang="en-US" altLang="ko-KR" sz="1100" baseline="0" dirty="0"/>
                        <a:t> – </a:t>
                      </a:r>
                      <a:r>
                        <a:rPr lang="ko-KR" altLang="en-US" sz="1100" baseline="0" dirty="0"/>
                        <a:t>인터페이스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100" dirty="0">
                          <a:effectLst/>
                        </a:rPr>
                        <a:t>온도센서를 바로 연결</a:t>
                      </a:r>
                      <a:r>
                        <a:rPr lang="en-US" altLang="ko-KR" sz="1100" dirty="0">
                          <a:effectLst/>
                        </a:rPr>
                        <a:t>,</a:t>
                      </a:r>
                      <a:r>
                        <a:rPr lang="en-US" altLang="ko-KR" sz="1100" baseline="0" dirty="0">
                          <a:effectLst/>
                        </a:rPr>
                        <a:t> PWM </a:t>
                      </a:r>
                      <a:r>
                        <a:rPr lang="ko-KR" altLang="en-US" sz="1100" baseline="0" dirty="0">
                          <a:effectLst/>
                        </a:rPr>
                        <a:t>존재</a:t>
                      </a:r>
                      <a:r>
                        <a:rPr lang="en-US" altLang="ko-KR" sz="1100" baseline="0" dirty="0">
                          <a:effectLst/>
                        </a:rPr>
                        <a:t>, Serial, SRAM </a:t>
                      </a:r>
                      <a:r>
                        <a:rPr lang="ko-KR" altLang="en-US" sz="1100" baseline="0" dirty="0">
                          <a:effectLst/>
                        </a:rPr>
                        <a:t>제거</a:t>
                      </a:r>
                      <a:endParaRPr lang="en-US" sz="1100" b="0" dirty="0">
                        <a:effectLst/>
                        <a:latin typeface="+mn-lt"/>
                      </a:endParaRPr>
                    </a:p>
                  </a:txBody>
                  <a:tcPr marL="0" marR="14983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 err="1"/>
                        <a:t>온도센서를</a:t>
                      </a:r>
                      <a:r>
                        <a:rPr lang="ko-KR" altLang="en-US" sz="1100" dirty="0"/>
                        <a:t> 위해 </a:t>
                      </a:r>
                      <a:r>
                        <a:rPr lang="en-US" altLang="ko-KR" sz="1100" dirty="0"/>
                        <a:t>16ch ADC</a:t>
                      </a:r>
                      <a:r>
                        <a:rPr lang="ko-KR" altLang="en-US" sz="1100" dirty="0" err="1"/>
                        <a:t>를</a:t>
                      </a:r>
                      <a:r>
                        <a:rPr lang="ko-KR" altLang="en-US" sz="1100" dirty="0"/>
                        <a:t> 중간에 넣고</a:t>
                      </a:r>
                      <a:r>
                        <a:rPr lang="en-US" altLang="ko-KR" sz="1100" dirty="0"/>
                        <a:t>, PWM</a:t>
                      </a:r>
                      <a:r>
                        <a:rPr lang="ko-KR" altLang="en-US" sz="1100" dirty="0"/>
                        <a:t>을 제거</a:t>
                      </a:r>
                      <a:r>
                        <a:rPr lang="en-US" altLang="ko-KR" sz="1100" dirty="0"/>
                        <a:t>, Serial</a:t>
                      </a:r>
                      <a:r>
                        <a:rPr lang="ko-KR" altLang="en-US" sz="1100" dirty="0"/>
                        <a:t>을 </a:t>
                      </a:r>
                      <a:r>
                        <a:rPr lang="en-US" altLang="ko-KR" sz="1100" dirty="0"/>
                        <a:t>UART</a:t>
                      </a:r>
                      <a:r>
                        <a:rPr lang="ko-KR" altLang="en-US" sz="1100" dirty="0" err="1"/>
                        <a:t>로</a:t>
                      </a:r>
                      <a:r>
                        <a:rPr lang="ko-KR" altLang="en-US" sz="1100" dirty="0"/>
                        <a:t> 확정</a:t>
                      </a:r>
                      <a:endParaRPr lang="en-US" altLang="ko-KR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잘못 설계되었던 부분들을 제거 및 변경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369562218"/>
                  </a:ext>
                </a:extLst>
              </a:tr>
              <a:tr h="801796">
                <a:tc>
                  <a:txBody>
                    <a:bodyPr/>
                    <a:lstStyle/>
                    <a:p>
                      <a:pPr marL="0" marR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effectLst/>
                        </a:rPr>
                        <a:t>요구조건 </a:t>
                      </a:r>
                      <a:r>
                        <a:rPr lang="en-US" altLang="ko-KR" sz="1100" kern="0" spc="0" dirty="0">
                          <a:effectLst/>
                        </a:rPr>
                        <a:t>– </a:t>
                      </a:r>
                      <a:r>
                        <a:rPr lang="ko-KR" altLang="en-US" sz="1100" kern="0" spc="0" dirty="0">
                          <a:effectLst/>
                        </a:rPr>
                        <a:t>데이터 보존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데이터 메모리 초과시 지상국 명령 대기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데이터 메모리 초과시 중복 데이터</a:t>
                      </a:r>
                      <a:r>
                        <a:rPr lang="ko-KR" altLang="en-US" sz="1100" baseline="0" dirty="0"/>
                        <a:t> 병합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오래된 데이터 삭제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지상국과 연결이 되면 데이터 전송을 통해 데이터 메모리가 비워지게 되기 때문에 요구조건이 말이 안되어서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4035455633"/>
                  </a:ext>
                </a:extLst>
              </a:tr>
              <a:tr h="6206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Task </a:t>
                      </a:r>
                      <a:r>
                        <a:rPr lang="ko-KR" altLang="en-US" sz="1100" dirty="0"/>
                        <a:t>별 빈도 및 우선순위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10, 20, 40 Hz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1, 2, 3 Hz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각 </a:t>
                      </a:r>
                      <a:r>
                        <a:rPr lang="en-US" altLang="ko-KR" sz="1100" dirty="0"/>
                        <a:t>Task</a:t>
                      </a:r>
                      <a:r>
                        <a:rPr lang="ko-KR" altLang="en-US" sz="1100" dirty="0"/>
                        <a:t>가 너무 자주 호출되며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중요 이벤트를 인터럽트로 처리가 가능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23598152"/>
                  </a:ext>
                </a:extLst>
              </a:tr>
              <a:tr h="6206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보드 설계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인터페이스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CAN</a:t>
                      </a:r>
                      <a:r>
                        <a:rPr lang="ko-KR" altLang="en-US" sz="1100" dirty="0"/>
                        <a:t>을 통한 데이터 전송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UART</a:t>
                      </a:r>
                      <a:r>
                        <a:rPr lang="ko-KR" altLang="en-US" sz="1100" dirty="0"/>
                        <a:t>를 통한 데이터 전송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보드간 독자적인 통신망 확보하여 데이터 패킷의 사이즈를 줄이기 위해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RS-422</a:t>
                      </a:r>
                      <a:r>
                        <a:rPr lang="ko-KR" altLang="en-US" sz="1100" dirty="0"/>
                        <a:t>로 최대 </a:t>
                      </a:r>
                      <a:r>
                        <a:rPr lang="en-US" altLang="ko-KR" sz="1100" dirty="0"/>
                        <a:t>10Mbps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전송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2529350390"/>
                  </a:ext>
                </a:extLst>
              </a:tr>
              <a:tr h="4394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보드 설계 </a:t>
                      </a:r>
                      <a:r>
                        <a:rPr lang="en-US" altLang="ko-KR" sz="1100" dirty="0"/>
                        <a:t>- MCU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STM32F407VGTx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STM32F405RGTx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S-band </a:t>
                      </a:r>
                      <a:r>
                        <a:rPr lang="ko-KR" altLang="en-US" sz="1100" dirty="0"/>
                        <a:t>차지 공간으로 인한 </a:t>
                      </a:r>
                      <a:r>
                        <a:rPr lang="en-US" altLang="ko-KR" sz="1100" dirty="0"/>
                        <a:t>MCU </a:t>
                      </a:r>
                      <a:r>
                        <a:rPr lang="ko-KR" altLang="en-US" sz="1100" dirty="0"/>
                        <a:t>배치 사이즈 부족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4054904818"/>
                  </a:ext>
                </a:extLst>
              </a:tr>
              <a:tr h="6206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알고리즘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 err="1"/>
                        <a:t>지상국</a:t>
                      </a:r>
                      <a:r>
                        <a:rPr lang="ko-KR" altLang="en-US" sz="1100" dirty="0"/>
                        <a:t> 연결 시 </a:t>
                      </a:r>
                      <a:r>
                        <a:rPr lang="en-US" altLang="ko-KR" sz="1100" dirty="0"/>
                        <a:t>CS</a:t>
                      </a:r>
                      <a:r>
                        <a:rPr lang="ko-KR" altLang="en-US" sz="1100" dirty="0"/>
                        <a:t>로 데이터 전송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위성의 비행 스케쥴을 통한 지상국과의 교신타이밍을 예측하여 교신전에 미리 전송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/>
                        <a:t>SD</a:t>
                      </a:r>
                      <a:r>
                        <a:rPr lang="en-US" altLang="ko-KR" sz="1100" baseline="0" dirty="0"/>
                        <a:t> Card</a:t>
                      </a:r>
                      <a:r>
                        <a:rPr lang="ko-KR" altLang="en-US" sz="1100" baseline="0" dirty="0"/>
                        <a:t>와 메모리의 효율적 사용을 위해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4231506496"/>
                  </a:ext>
                </a:extLst>
              </a:tr>
              <a:tr h="6206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요구조건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구성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큰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en-US" altLang="ko-KR" sz="1100" dirty="0"/>
                        <a:t>RAM &amp; Code Storage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작은 </a:t>
                      </a:r>
                      <a:r>
                        <a:rPr lang="en-US" altLang="ko-KR" sz="1100" dirty="0"/>
                        <a:t>RAM &amp; Code Storage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/>
                        <a:t>최소 요구사항을 예상 코드를 기준으로 재 설계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1920" marR="71920" marT="35960" marB="35960" anchor="ctr"/>
                </a:tc>
                <a:extLst>
                  <a:ext uri="{0D108BD9-81ED-4DB2-BD59-A6C34878D82A}">
                    <a16:rowId xmlns:a16="http://schemas.microsoft.com/office/drawing/2014/main" val="1897857409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7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en-US" altLang="ko" dirty="0"/>
              <a:t>C&amp;DHS</a:t>
            </a:r>
            <a:r>
              <a:rPr lang="en-US" altLang="ko"/>
              <a:t> </a:t>
            </a:r>
            <a:r>
              <a:rPr lang="ko-KR" altLang="en-US" dirty="0"/>
              <a:t>개요</a:t>
            </a:r>
            <a:endParaRPr lang="ko" altLang="en-US" dirty="0"/>
          </a:p>
        </p:txBody>
      </p:sp>
      <p:graphicFrame>
        <p:nvGraphicFramePr>
          <p:cNvPr id="4" name="표 4"/>
          <p:cNvGraphicFramePr/>
          <p:nvPr>
            <p:extLst/>
          </p:nvPr>
        </p:nvGraphicFramePr>
        <p:xfrm>
          <a:off x="4174588" y="1169059"/>
          <a:ext cx="4784361" cy="50108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92456">
                  <a:extLst>
                    <a:ext uri="{9D8B030D-6E8A-4147-A177-3AD203B41FA5}">
                      <a16:colId xmlns:a16="http://schemas.microsoft.com/office/drawing/2014/main" val="2880228830"/>
                    </a:ext>
                  </a:extLst>
                </a:gridCol>
                <a:gridCol w="3691905">
                  <a:extLst>
                    <a:ext uri="{9D8B030D-6E8A-4147-A177-3AD203B41FA5}">
                      <a16:colId xmlns:a16="http://schemas.microsoft.com/office/drawing/2014/main" val="2176249158"/>
                    </a:ext>
                  </a:extLst>
                </a:gridCol>
              </a:tblGrid>
              <a:tr h="33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기능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Malgun Gothic" charset="0"/>
                        </a:rPr>
                        <a:t>설명</a:t>
                      </a:r>
                      <a:endParaRPr lang="en-US" altLang="en-US" sz="1100" b="0" dirty="0">
                        <a:latin typeface="Malgun Gothic" charset="0"/>
                      </a:endParaRP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915519309"/>
                  </a:ext>
                </a:extLst>
              </a:tr>
              <a:tr h="1607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시스템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통신/제어</a:t>
                      </a:r>
                      <a:endParaRPr lang="ko-KR" altLang="en-US" sz="1100" b="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EPS : 전력 상태 점검 및 히터 제어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/>
                        <a:t>CS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통신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데이터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패킷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전송</a:t>
                      </a:r>
                      <a:r>
                        <a:rPr lang="en-US" altLang="ko-KR" sz="1100" dirty="0"/>
                        <a:t>및 </a:t>
                      </a:r>
                      <a:r>
                        <a:rPr lang="ko-KR" altLang="en-US" sz="1100" dirty="0"/>
                        <a:t>통신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명령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PS : 영상 데이터 수집, 촬영 명령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ADCS </a:t>
                      </a:r>
                      <a:r>
                        <a:rPr lang="en-US" altLang="en-US" sz="1100" dirty="0"/>
                        <a:t>: </a:t>
                      </a:r>
                      <a:r>
                        <a:rPr lang="ko-KR" altLang="en-US" sz="1100" dirty="0"/>
                        <a:t>자세 제어</a:t>
                      </a:r>
                      <a:r>
                        <a:rPr lang="en-US" altLang="en-US" sz="1100" dirty="0"/>
                        <a:t> </a:t>
                      </a:r>
                      <a:r>
                        <a:rPr lang="ko-KR" altLang="en-US" sz="1100" dirty="0"/>
                        <a:t>명령</a:t>
                      </a:r>
                      <a:r>
                        <a:rPr lang="en-US" altLang="en-US" sz="1100" dirty="0"/>
                        <a:t>및 </a:t>
                      </a:r>
                      <a:r>
                        <a:rPr lang="ko-KR" altLang="en-US" sz="1100" dirty="0"/>
                        <a:t>상호</a:t>
                      </a:r>
                      <a:r>
                        <a:rPr lang="en-US" altLang="en-US" sz="1100" dirty="0"/>
                        <a:t> </a:t>
                      </a:r>
                      <a:r>
                        <a:rPr lang="ko-KR" altLang="en-US" sz="1100" dirty="0"/>
                        <a:t>데이터</a:t>
                      </a:r>
                      <a:r>
                        <a:rPr lang="en-US" altLang="en-US" sz="1100" dirty="0"/>
                        <a:t> </a:t>
                      </a:r>
                      <a:r>
                        <a:rPr lang="ko-KR" altLang="en-US" sz="1100" dirty="0"/>
                        <a:t>교환</a:t>
                      </a:r>
                    </a:p>
                    <a:p>
                      <a:pPr latinLnBrk="1"/>
                      <a:endParaRPr lang="ko-KR" altLang="en-US" sz="1100" dirty="0"/>
                    </a:p>
                    <a:p>
                      <a:pPr latinLnBrk="1"/>
                      <a:r>
                        <a:rPr lang="ko-KR" altLang="en-US" sz="1100" dirty="0"/>
                        <a:t>각 파트에서 데이터 수집 후 필요 데이터 및 명령 하달</a:t>
                      </a:r>
                      <a:endParaRPr lang="en-US" altLang="en-US" sz="1100" b="0" dirty="0">
                        <a:latin typeface="Malgun Gothic" charset="0"/>
                      </a:endParaRPr>
                    </a:p>
                  </a:txBody>
                  <a:tcPr marL="66462" marR="66462" marT="0" marB="0" anchor="ctr"/>
                </a:tc>
                <a:extLst>
                  <a:ext uri="{0D108BD9-81ED-4DB2-BD59-A6C34878D82A}">
                    <a16:rowId xmlns:a16="http://schemas.microsoft.com/office/drawing/2014/main" val="1642995521"/>
                  </a:ext>
                </a:extLst>
              </a:tr>
              <a:tr h="1524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데이터 관리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데이터 저장 및 분리 : </a:t>
                      </a:r>
                      <a:r>
                        <a:rPr lang="en-US" altLang="ko-KR" sz="1100" dirty="0"/>
                        <a:t>DMA</a:t>
                      </a:r>
                      <a:r>
                        <a:rPr lang="ko-KR" altLang="en-US" sz="1100" dirty="0"/>
                        <a:t>를 활용하여 각 파트에서 전송된 데이터를 실시간으로 지정된 자료 구조로 저장, 정리 한다.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데이터 스토리지 관리 : 잔여 스토리지에 따라 효율적으로 데이터를 저장 할 수 있도록 차별화된 데이터 저장 알고리즘을 적용한다.</a:t>
                      </a:r>
                    </a:p>
                  </a:txBody>
                  <a:tcPr marL="66462" marR="66462" marT="0" marB="0" anchor="ctr"/>
                </a:tc>
                <a:extLst>
                  <a:ext uri="{0D108BD9-81ED-4DB2-BD59-A6C34878D82A}">
                    <a16:rowId xmlns:a16="http://schemas.microsoft.com/office/drawing/2014/main" val="1306753497"/>
                  </a:ext>
                </a:extLst>
              </a:tr>
              <a:tr h="1540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위성 운용모드 관리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/>
                        <a:t>Initiali</a:t>
                      </a:r>
                      <a:r>
                        <a:rPr lang="en-US" altLang="ko-KR" sz="1100" dirty="0" err="1"/>
                        <a:t>ze</a:t>
                      </a:r>
                      <a:r>
                        <a:rPr lang="en-US" altLang="ko-KR" sz="1100" dirty="0"/>
                        <a:t> mode : </a:t>
                      </a:r>
                      <a:r>
                        <a:rPr lang="ko-KR" altLang="en-US" sz="1100" dirty="0"/>
                        <a:t>위성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분리</a:t>
                      </a:r>
                      <a:r>
                        <a:rPr lang="en-US" altLang="ko-KR" sz="1100" dirty="0"/>
                        <a:t>후 </a:t>
                      </a:r>
                      <a:r>
                        <a:rPr lang="ko-KR" altLang="en-US" sz="1100" dirty="0"/>
                        <a:t>초기화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모드</a:t>
                      </a:r>
                      <a:r>
                        <a:rPr lang="en-US" altLang="ko-KR" sz="1100" dirty="0"/>
                        <a:t>(첫 </a:t>
                      </a:r>
                      <a:r>
                        <a:rPr lang="ko-KR" altLang="en-US" sz="1100" dirty="0"/>
                        <a:t>교신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대기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/>
                        <a:t>Mission mode :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운용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모드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메가 번개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관찰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/>
                        <a:t>House Keeping  mode : </a:t>
                      </a:r>
                      <a:r>
                        <a:rPr lang="ko-KR" altLang="en-US" sz="1100" dirty="0"/>
                        <a:t>데이터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수집 </a:t>
                      </a:r>
                      <a:r>
                        <a:rPr lang="en-US" altLang="ko-KR" sz="1100" dirty="0"/>
                        <a:t>및 </a:t>
                      </a:r>
                      <a:r>
                        <a:rPr lang="ko-KR" altLang="en-US" sz="1100" dirty="0"/>
                        <a:t>전력 충전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위성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검토</a:t>
                      </a:r>
                      <a:r>
                        <a:rPr lang="en-US" altLang="ko-KR" sz="1100" dirty="0"/>
                        <a:t>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/>
                        <a:t>Communication mode : </a:t>
                      </a:r>
                      <a:r>
                        <a:rPr lang="ko-KR" altLang="en-US" sz="1100" dirty="0"/>
                        <a:t>지상국과의 통신을 담당</a:t>
                      </a:r>
                      <a:endParaRPr lang="en-US" altLang="ko-KR" sz="1100" dirty="0"/>
                    </a:p>
                  </a:txBody>
                  <a:tcPr marL="66462" marR="66462" marT="0" marB="0" anchor="ctr"/>
                </a:tc>
                <a:extLst>
                  <a:ext uri="{0D108BD9-81ED-4DB2-BD59-A6C34878D82A}">
                    <a16:rowId xmlns:a16="http://schemas.microsoft.com/office/drawing/2014/main" val="2294511373"/>
                  </a:ext>
                </a:extLst>
              </a:tr>
            </a:tbl>
          </a:graphicData>
        </a:graphic>
      </p:graphicFrame>
      <p:pic>
        <p:nvPicPr>
          <p:cNvPr id="8" name="내용 개체 틀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468"/>
            <a:ext cx="4568438" cy="305799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4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16" y="2391649"/>
            <a:ext cx="1492021" cy="987588"/>
          </a:xfrm>
          <a:prstGeom prst="rect">
            <a:avLst/>
          </a:prstGeom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ko" dirty="0"/>
              <a:t>C&amp;DHS 보드 </a:t>
            </a:r>
            <a:r>
              <a:rPr lang="ko-KR" altLang="en-US" dirty="0"/>
              <a:t>상세</a:t>
            </a:r>
            <a:r>
              <a:rPr lang="ko" dirty="0"/>
              <a:t>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882" y="1506368"/>
            <a:ext cx="1883283" cy="1871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882" y="3877125"/>
            <a:ext cx="1878581" cy="1836522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7" y="1991183"/>
            <a:ext cx="4213847" cy="32989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994" y="2155268"/>
            <a:ext cx="1492633" cy="987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4030" y="3372716"/>
            <a:ext cx="973343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8" dirty="0"/>
              <a:t>&lt;Schematics&gt;</a:t>
            </a:r>
            <a:endParaRPr lang="ko-KR" altLang="en-US" sz="1108" dirty="0"/>
          </a:p>
        </p:txBody>
      </p:sp>
      <p:sp>
        <p:nvSpPr>
          <p:cNvPr id="10" name="TextBox 9"/>
          <p:cNvSpPr txBox="1"/>
          <p:nvPr/>
        </p:nvSpPr>
        <p:spPr>
          <a:xfrm>
            <a:off x="7444427" y="5705024"/>
            <a:ext cx="893193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8" dirty="0"/>
              <a:t>&lt;3D Model&gt;</a:t>
            </a:r>
            <a:endParaRPr lang="ko-KR" altLang="en-US" sz="1108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2609" y="1815681"/>
            <a:ext cx="1488997" cy="9875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923" y="1506368"/>
            <a:ext cx="1493016" cy="9875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5902" y="1991183"/>
            <a:ext cx="1261061" cy="8458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63695" y="3353022"/>
            <a:ext cx="1053494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8" dirty="0"/>
              <a:t>&lt;PCB Artwork&gt;</a:t>
            </a:r>
            <a:endParaRPr lang="ko-KR" altLang="en-US" sz="1108" dirty="0"/>
          </a:p>
        </p:txBody>
      </p:sp>
      <p:sp>
        <p:nvSpPr>
          <p:cNvPr id="15" name="TextBox 14"/>
          <p:cNvSpPr txBox="1"/>
          <p:nvPr/>
        </p:nvSpPr>
        <p:spPr>
          <a:xfrm>
            <a:off x="5303159" y="5702264"/>
            <a:ext cx="89639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8" dirty="0"/>
              <a:t>&lt;</a:t>
            </a:r>
            <a:r>
              <a:rPr lang="ko-KR" altLang="en-US" sz="1108" dirty="0"/>
              <a:t>제작모델</a:t>
            </a:r>
            <a:r>
              <a:rPr lang="en-US" altLang="ko-KR" sz="1108" dirty="0"/>
              <a:t>&gt;</a:t>
            </a:r>
            <a:endParaRPr lang="ko-KR" altLang="en-US" sz="1108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8</a:t>
            </a:fld>
            <a:endParaRPr 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5000" r="32675" b="15000"/>
          <a:stretch/>
        </p:blipFill>
        <p:spPr>
          <a:xfrm>
            <a:off x="4735020" y="3877125"/>
            <a:ext cx="1897517" cy="1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FSW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Task Manager</a:t>
            </a:r>
          </a:p>
          <a:p>
            <a:pPr lvl="1"/>
            <a:r>
              <a:rPr lang="en-US" altLang="ko-KR" dirty="0"/>
              <a:t>FSW</a:t>
            </a:r>
            <a:r>
              <a:rPr lang="ko-KR" altLang="en-US" dirty="0"/>
              <a:t>의 전체 운용 기능을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r>
              <a:rPr lang="ko-KR" altLang="en-US" dirty="0"/>
              <a:t>을 통해 수행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Task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en-US" altLang="ko-KR" dirty="0"/>
              <a:t>Task</a:t>
            </a:r>
            <a:r>
              <a:rPr lang="ko-KR" altLang="en-US" dirty="0"/>
              <a:t>간의 </a:t>
            </a:r>
            <a:r>
              <a:rPr lang="en-US" altLang="ko-KR" dirty="0"/>
              <a:t>Switching</a:t>
            </a:r>
            <a:r>
              <a:rPr lang="ko-KR" altLang="en-US" dirty="0"/>
              <a:t>을 통해 비행 임무를 관리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Communication Module</a:t>
            </a:r>
          </a:p>
          <a:p>
            <a:pPr lvl="1"/>
            <a:r>
              <a:rPr lang="en-US" altLang="ko-KR" dirty="0"/>
              <a:t>System</a:t>
            </a:r>
            <a:r>
              <a:rPr lang="ko-KR" altLang="en-US" dirty="0"/>
              <a:t>간의 명령 및 데이터 전달 모듈</a:t>
            </a:r>
            <a:endParaRPr lang="en-US" altLang="ko-KR" dirty="0"/>
          </a:p>
          <a:p>
            <a:pPr lvl="2"/>
            <a:r>
              <a:rPr lang="en-US" altLang="ko-KR" dirty="0"/>
              <a:t>Data Management Module</a:t>
            </a:r>
            <a:r>
              <a:rPr lang="ko-KR" altLang="en-US" dirty="0"/>
              <a:t>을 통해 정리된 데이터를 각 </a:t>
            </a:r>
            <a:r>
              <a:rPr lang="en-US" altLang="ko-KR" dirty="0"/>
              <a:t>System</a:t>
            </a:r>
            <a:r>
              <a:rPr lang="ko-KR" altLang="en-US" dirty="0"/>
              <a:t>으로 전달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 Management Module</a:t>
            </a:r>
          </a:p>
          <a:p>
            <a:pPr lvl="1"/>
            <a:r>
              <a:rPr lang="en-US" altLang="ko-KR" dirty="0"/>
              <a:t>Mission Data </a:t>
            </a:r>
            <a:r>
              <a:rPr lang="ko-KR" altLang="en-US" dirty="0"/>
              <a:t>관리 모듈</a:t>
            </a:r>
            <a:endParaRPr lang="en-US" altLang="ko-KR" dirty="0"/>
          </a:p>
          <a:p>
            <a:pPr lvl="2"/>
            <a:r>
              <a:rPr lang="en-US" altLang="ko-KR" dirty="0"/>
              <a:t>Communication Module</a:t>
            </a:r>
            <a:r>
              <a:rPr lang="ko-KR" altLang="en-US" dirty="0"/>
              <a:t>을 통해 수집된 데이터를 포맷에 맞게 저장 </a:t>
            </a:r>
            <a:endParaRPr lang="en-US" altLang="ko-KR" dirty="0"/>
          </a:p>
          <a:p>
            <a:pPr lvl="2"/>
            <a:r>
              <a:rPr lang="en-US" altLang="ko-KR" dirty="0"/>
              <a:t>SD Card </a:t>
            </a:r>
            <a:r>
              <a:rPr lang="ko-KR" altLang="en-US" dirty="0"/>
              <a:t>잔여 용량에 따라 수집된 데이터 정리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Fault Management Module</a:t>
            </a:r>
          </a:p>
          <a:p>
            <a:pPr lvl="1"/>
            <a:r>
              <a:rPr lang="en-US" altLang="ko-KR" dirty="0"/>
              <a:t>System Fault </a:t>
            </a:r>
            <a:r>
              <a:rPr lang="ko-KR" altLang="en-US" dirty="0"/>
              <a:t>관리 모듈</a:t>
            </a:r>
            <a:endParaRPr lang="en-US" altLang="ko-KR" dirty="0"/>
          </a:p>
          <a:p>
            <a:pPr lvl="2"/>
            <a:r>
              <a:rPr lang="en-US" altLang="ko-KR" dirty="0"/>
              <a:t>Watch Dog Timer, System Reset, </a:t>
            </a:r>
            <a:r>
              <a:rPr lang="ko-KR" altLang="en-US" dirty="0"/>
              <a:t>알려진 </a:t>
            </a:r>
            <a:r>
              <a:rPr lang="en-US" altLang="ko-KR" dirty="0"/>
              <a:t>Fault</a:t>
            </a:r>
            <a:r>
              <a:rPr lang="ko-KR" altLang="en-US" dirty="0"/>
              <a:t>에 대한 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65" y="1212694"/>
            <a:ext cx="3291804" cy="175102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8B3A-528D-45B9-8D16-FC79B0DC6A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87863"/>
      </p:ext>
    </p:extLst>
  </p:cSld>
  <p:clrMapOvr>
    <a:masterClrMapping/>
  </p:clrMapOvr>
</p:sld>
</file>

<file path=ppt/theme/theme1.xml><?xml version="1.0" encoding="utf-8"?>
<a:theme xmlns:a="http://schemas.openxmlformats.org/drawingml/2006/main" name="VisionCubePPT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USCL" id="{FD73750D-133E-47CF-920E-5A42F648706E}" vid="{453F82DD-B8C1-40E7-A952-611747B2ADF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2221</Words>
  <Application>Microsoft Office PowerPoint</Application>
  <PresentationFormat>화면 슬라이드 쇼(4:3)</PresentationFormat>
  <Paragraphs>631</Paragraphs>
  <Slides>27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HY견고딕</vt:lpstr>
      <vt:lpstr>맑은 고딕</vt:lpstr>
      <vt:lpstr>맑은 고딕</vt:lpstr>
      <vt:lpstr>함초롬돋움</vt:lpstr>
      <vt:lpstr>Arial</vt:lpstr>
      <vt:lpstr>Calibri</vt:lpstr>
      <vt:lpstr>Courier New</vt:lpstr>
      <vt:lpstr>VisionCubePPT</vt:lpstr>
      <vt:lpstr>C&amp;DHS(Command &amp; Data Handling System)</vt:lpstr>
      <vt:lpstr>Contents</vt:lpstr>
      <vt:lpstr>C&amp;DHS 요구조건</vt:lpstr>
      <vt:lpstr>PDR Action Items</vt:lpstr>
      <vt:lpstr>CDR 주요 수행내용</vt:lpstr>
      <vt:lpstr>PDR 이후 변경사항</vt:lpstr>
      <vt:lpstr>C&amp;DHS 개요</vt:lpstr>
      <vt:lpstr>C&amp;DHS 보드 상세설계</vt:lpstr>
      <vt:lpstr>FSW 설계 - FSW 구조</vt:lpstr>
      <vt:lpstr>FSW 설계 - TASK 별 우선순위 및 빈도</vt:lpstr>
      <vt:lpstr>FSW 설계 - 운용 모드별 TASK 동작</vt:lpstr>
      <vt:lpstr>FSW 설계 - TASK 별 알고리즘 (1) </vt:lpstr>
      <vt:lpstr>FSW 설계 - TASK 별 알고리즘 (2)</vt:lpstr>
      <vt:lpstr>FSW 설계 - TASK 별 알고리즘 (3) </vt:lpstr>
      <vt:lpstr>FSW 설계 - TASK 별 알고리즘 (4) </vt:lpstr>
      <vt:lpstr>Data Management - Mission Data 관리</vt:lpstr>
      <vt:lpstr>Data Handling - Data packet (1)</vt:lpstr>
      <vt:lpstr>Data Handling - Data packet (2)</vt:lpstr>
      <vt:lpstr>Data Handling - Data packet (3)</vt:lpstr>
      <vt:lpstr>Data Handling - Data packet (4)</vt:lpstr>
      <vt:lpstr>UART, ADC, I2C 활용 및 검증</vt:lpstr>
      <vt:lpstr>기능시험 계획</vt:lpstr>
      <vt:lpstr>문서 관리</vt:lpstr>
      <vt:lpstr>위험요소 관리</vt:lpstr>
      <vt:lpstr>개발 일정(1/2)</vt:lpstr>
      <vt:lpstr>개발 일정(2/2)</vt:lpstr>
      <vt:lpstr>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C&amp;DHS(Command &amp; Data Handling System)</dc:title>
  <dc:creator>김현근</dc:creator>
  <cp:lastModifiedBy>김현근</cp:lastModifiedBy>
  <cp:revision>313</cp:revision>
  <dcterms:created xsi:type="dcterms:W3CDTF">2016-02-14T08:30:47Z</dcterms:created>
  <dcterms:modified xsi:type="dcterms:W3CDTF">2016-08-03T04:38:46Z</dcterms:modified>
</cp:coreProperties>
</file>